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8" r:id="rId1"/>
    <p:sldMasterId id="2147483648" r:id="rId2"/>
  </p:sldMasterIdLst>
  <p:notesMasterIdLst>
    <p:notesMasterId r:id="rId15"/>
  </p:notesMasterIdLst>
  <p:sldIdLst>
    <p:sldId id="379" r:id="rId3"/>
    <p:sldId id="381" r:id="rId4"/>
    <p:sldId id="380" r:id="rId5"/>
    <p:sldId id="390" r:id="rId6"/>
    <p:sldId id="391" r:id="rId7"/>
    <p:sldId id="392" r:id="rId8"/>
    <p:sldId id="393" r:id="rId9"/>
    <p:sldId id="361" r:id="rId10"/>
    <p:sldId id="362" r:id="rId11"/>
    <p:sldId id="388" r:id="rId12"/>
    <p:sldId id="384" r:id="rId13"/>
    <p:sldId id="385" r:id="rId14"/>
  </p:sldIdLst>
  <p:sldSz cx="9144000" cy="6858000" type="screen4x3"/>
  <p:notesSz cx="7010400" cy="9296400"/>
  <p:embeddedFontLst>
    <p:embeddedFont>
      <p:font typeface="Georgia" panose="02040502050405020303" pitchFamily="18" charset="0"/>
      <p:regular r:id="rId16"/>
      <p:bold r:id="rId17"/>
      <p:italic r:id="rId18"/>
      <p:boldItalic r:id="rId19"/>
    </p:embeddedFont>
    <p:embeddedFont>
      <p:font typeface="Segoe Print" panose="02000600000000000000" pitchFamily="2" charset="0"/>
      <p:regular r:id="rId20"/>
      <p:bold r:id="rId21"/>
    </p:embeddedFont>
    <p:embeddedFont>
      <p:font typeface="Calibri" panose="020F0502020204030204" pitchFamily="34" charset="0"/>
      <p:regular r:id="rId22"/>
      <p:bold r:id="rId23"/>
      <p:italic r:id="rId24"/>
      <p:boldItalic r:id="rId25"/>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81D6"/>
    <a:srgbClr val="FEB71A"/>
    <a:srgbClr val="72A7C0"/>
    <a:srgbClr val="705E5F"/>
    <a:srgbClr val="CC82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30" d="100"/>
          <a:sy n="30" d="100"/>
        </p:scale>
        <p:origin x="1048" y="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3FC7BB25-EA28-458C-9BEB-E185ECB03206}" type="datetimeFigureOut">
              <a:rPr lang="en-US" smtClean="0"/>
              <a:pPr/>
              <a:t>1/12/2017</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DB6C60F1-D9D7-452D-8F51-4FED64DC9328}" type="slidenum">
              <a:rPr lang="en-US" smtClean="0"/>
              <a:pPr/>
              <a:t>‹#›</a:t>
            </a:fld>
            <a:endParaRPr lang="en-US"/>
          </a:p>
        </p:txBody>
      </p:sp>
    </p:spTree>
    <p:extLst>
      <p:ext uri="{BB962C8B-B14F-4D97-AF65-F5344CB8AC3E}">
        <p14:creationId xmlns:p14="http://schemas.microsoft.com/office/powerpoint/2010/main" val="301041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6C60F1-D9D7-452D-8F51-4FED64DC9328}" type="slidenum">
              <a:rPr lang="en-US" smtClean="0"/>
              <a:pPr/>
              <a:t>1</a:t>
            </a:fld>
            <a:endParaRPr lang="en-US"/>
          </a:p>
        </p:txBody>
      </p:sp>
    </p:spTree>
    <p:extLst>
      <p:ext uri="{BB962C8B-B14F-4D97-AF65-F5344CB8AC3E}">
        <p14:creationId xmlns:p14="http://schemas.microsoft.com/office/powerpoint/2010/main" val="455377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10</a:t>
            </a:fld>
            <a:endParaRPr lang="en-US"/>
          </a:p>
        </p:txBody>
      </p:sp>
    </p:spTree>
    <p:extLst>
      <p:ext uri="{BB962C8B-B14F-4D97-AF65-F5344CB8AC3E}">
        <p14:creationId xmlns:p14="http://schemas.microsoft.com/office/powerpoint/2010/main" val="1779610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11</a:t>
            </a:fld>
            <a:endParaRPr lang="en-US"/>
          </a:p>
        </p:txBody>
      </p:sp>
    </p:spTree>
    <p:extLst>
      <p:ext uri="{BB962C8B-B14F-4D97-AF65-F5344CB8AC3E}">
        <p14:creationId xmlns:p14="http://schemas.microsoft.com/office/powerpoint/2010/main" val="148917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12</a:t>
            </a:fld>
            <a:endParaRPr lang="en-US"/>
          </a:p>
        </p:txBody>
      </p:sp>
    </p:spTree>
    <p:extLst>
      <p:ext uri="{BB962C8B-B14F-4D97-AF65-F5344CB8AC3E}">
        <p14:creationId xmlns:p14="http://schemas.microsoft.com/office/powerpoint/2010/main" val="1987187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6C60F1-D9D7-452D-8F51-4FED64DC9328}" type="slidenum">
              <a:rPr lang="en-US" smtClean="0"/>
              <a:pPr/>
              <a:t>2</a:t>
            </a:fld>
            <a:endParaRPr lang="en-US"/>
          </a:p>
        </p:txBody>
      </p:sp>
    </p:spTree>
    <p:extLst>
      <p:ext uri="{BB962C8B-B14F-4D97-AF65-F5344CB8AC3E}">
        <p14:creationId xmlns:p14="http://schemas.microsoft.com/office/powerpoint/2010/main" val="3967189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3</a:t>
            </a:fld>
            <a:endParaRPr lang="en-US"/>
          </a:p>
        </p:txBody>
      </p:sp>
    </p:spTree>
    <p:extLst>
      <p:ext uri="{BB962C8B-B14F-4D97-AF65-F5344CB8AC3E}">
        <p14:creationId xmlns:p14="http://schemas.microsoft.com/office/powerpoint/2010/main" val="3347766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4</a:t>
            </a:fld>
            <a:endParaRPr lang="en-US"/>
          </a:p>
        </p:txBody>
      </p:sp>
    </p:spTree>
    <p:extLst>
      <p:ext uri="{BB962C8B-B14F-4D97-AF65-F5344CB8AC3E}">
        <p14:creationId xmlns:p14="http://schemas.microsoft.com/office/powerpoint/2010/main" val="1995815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5</a:t>
            </a:fld>
            <a:endParaRPr lang="en-US"/>
          </a:p>
        </p:txBody>
      </p:sp>
    </p:spTree>
    <p:extLst>
      <p:ext uri="{BB962C8B-B14F-4D97-AF65-F5344CB8AC3E}">
        <p14:creationId xmlns:p14="http://schemas.microsoft.com/office/powerpoint/2010/main" val="1282876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6</a:t>
            </a:fld>
            <a:endParaRPr lang="en-US"/>
          </a:p>
        </p:txBody>
      </p:sp>
    </p:spTree>
    <p:extLst>
      <p:ext uri="{BB962C8B-B14F-4D97-AF65-F5344CB8AC3E}">
        <p14:creationId xmlns:p14="http://schemas.microsoft.com/office/powerpoint/2010/main" val="1862889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7</a:t>
            </a:fld>
            <a:endParaRPr lang="en-US"/>
          </a:p>
        </p:txBody>
      </p:sp>
    </p:spTree>
    <p:extLst>
      <p:ext uri="{BB962C8B-B14F-4D97-AF65-F5344CB8AC3E}">
        <p14:creationId xmlns:p14="http://schemas.microsoft.com/office/powerpoint/2010/main" val="3974797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8</a:t>
            </a:fld>
            <a:endParaRPr lang="en-US"/>
          </a:p>
        </p:txBody>
      </p:sp>
    </p:spTree>
    <p:extLst>
      <p:ext uri="{BB962C8B-B14F-4D97-AF65-F5344CB8AC3E}">
        <p14:creationId xmlns:p14="http://schemas.microsoft.com/office/powerpoint/2010/main" val="3350948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C60F1-D9D7-452D-8F51-4FED64DC9328}" type="slidenum">
              <a:rPr lang="en-US" smtClean="0"/>
              <a:pPr/>
              <a:t>9</a:t>
            </a:fld>
            <a:endParaRPr lang="en-US"/>
          </a:p>
        </p:txBody>
      </p:sp>
    </p:spTree>
    <p:extLst>
      <p:ext uri="{BB962C8B-B14F-4D97-AF65-F5344CB8AC3E}">
        <p14:creationId xmlns:p14="http://schemas.microsoft.com/office/powerpoint/2010/main" val="17004343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userDrawn="1"/>
        </p:nvSpPr>
        <p:spPr>
          <a:xfrm>
            <a:off x="31750" y="6605588"/>
            <a:ext cx="9080500" cy="252412"/>
          </a:xfrm>
          <a:prstGeom prst="rect">
            <a:avLst/>
          </a:prstGeom>
          <a:solidFill>
            <a:srgbClr val="FBD8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31750" y="0"/>
            <a:ext cx="9080500" cy="252413"/>
          </a:xfrm>
          <a:prstGeom prst="rect">
            <a:avLst/>
          </a:prstGeom>
          <a:solidFill>
            <a:srgbClr val="FBD8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pic>
        <p:nvPicPr>
          <p:cNvPr id="5" name="Picture 6" descr="wsu_horizontal_color.png"/>
          <p:cNvPicPr>
            <a:picLocks noChangeAspect="1"/>
          </p:cNvPicPr>
          <p:nvPr userDrawn="1"/>
        </p:nvPicPr>
        <p:blipFill>
          <a:blip r:embed="rId2" cstate="print"/>
          <a:srcRect/>
          <a:stretch>
            <a:fillRect/>
          </a:stretch>
        </p:blipFill>
        <p:spPr bwMode="auto">
          <a:xfrm>
            <a:off x="4572000" y="1295400"/>
            <a:ext cx="3590925" cy="809625"/>
          </a:xfrm>
          <a:prstGeom prst="rect">
            <a:avLst/>
          </a:prstGeom>
          <a:noFill/>
          <a:ln w="9525">
            <a:noFill/>
            <a:miter lim="800000"/>
            <a:headEnd/>
            <a:tailEnd/>
          </a:ln>
        </p:spPr>
      </p:pic>
      <p:sp>
        <p:nvSpPr>
          <p:cNvPr id="2" name="Title 1"/>
          <p:cNvSpPr>
            <a:spLocks noGrp="1"/>
          </p:cNvSpPr>
          <p:nvPr>
            <p:ph type="ctrTitle"/>
          </p:nvPr>
        </p:nvSpPr>
        <p:spPr>
          <a:xfrm>
            <a:off x="1219200" y="2133600"/>
            <a:ext cx="7620000" cy="1470025"/>
          </a:xfrm>
        </p:spPr>
        <p:txBody>
          <a:bodyPr>
            <a:normAutofit/>
          </a:bodyPr>
          <a:lstStyle>
            <a:lvl1pPr>
              <a:defRPr sz="4000"/>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1295400" y="4191000"/>
            <a:ext cx="4267200" cy="1752600"/>
          </a:xfrm>
        </p:spPr>
        <p:txBody>
          <a:bodyPr>
            <a:normAutofit/>
          </a:bodyPr>
          <a:lstStyle>
            <a:lvl1pPr marL="0" indent="0" algn="l">
              <a:lnSpc>
                <a:spcPct val="90000"/>
              </a:lnSpc>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a:t>
            </a:r>
          </a:p>
          <a:p>
            <a:r>
              <a:rPr lang="en-US" dirty="0" smtClean="0"/>
              <a:t>Title, Department</a:t>
            </a:r>
          </a:p>
          <a:p>
            <a:r>
              <a:rPr lang="en-US" dirty="0" smtClean="0"/>
              <a:t>Date</a:t>
            </a:r>
          </a:p>
        </p:txBody>
      </p:sp>
      <p:sp>
        <p:nvSpPr>
          <p:cNvPr id="6" name="Date Placeholder 3"/>
          <p:cNvSpPr>
            <a:spLocks noGrp="1"/>
          </p:cNvSpPr>
          <p:nvPr>
            <p:ph type="dt" sz="half" idx="10"/>
          </p:nvPr>
        </p:nvSpPr>
        <p:spPr/>
        <p:txBody>
          <a:bodyPr/>
          <a:lstStyle>
            <a:lvl1pPr>
              <a:defRPr/>
            </a:lvl1pPr>
          </a:lstStyle>
          <a:p>
            <a:pPr>
              <a:defRPr/>
            </a:pPr>
            <a:fld id="{6154F0F3-24E1-4FEA-9150-3ED778817A4D}" type="datetimeFigureOut">
              <a:rPr lang="en-US">
                <a:solidFill>
                  <a:prstClr val="black"/>
                </a:solidFill>
              </a:rPr>
              <a:pPr>
                <a:defRPr/>
              </a:pPr>
              <a:t>1/12/2017</a:t>
            </a:fld>
            <a:endParaRPr lang="en-US">
              <a:solidFill>
                <a:prstClr val="black"/>
              </a:solidFill>
            </a:endParaRPr>
          </a:p>
        </p:txBody>
      </p:sp>
      <p:cxnSp>
        <p:nvCxnSpPr>
          <p:cNvPr id="12" name="Straight Connector 11"/>
          <p:cNvCxnSpPr/>
          <p:nvPr userDrawn="1"/>
        </p:nvCxnSpPr>
        <p:spPr>
          <a:xfrm>
            <a:off x="1371600" y="3733800"/>
            <a:ext cx="7729538" cy="0"/>
          </a:xfrm>
          <a:prstGeom prst="line">
            <a:avLst/>
          </a:prstGeom>
          <a:ln w="57150" cap="rnd">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21600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0810A440-C240-4BC4-A0FF-554628E557D7}" type="datetimeFigureOut">
              <a:rPr lang="en-US"/>
              <a:pPr>
                <a:defRPr/>
              </a:pPr>
              <a:t>1/12/2017</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9212" y="274638"/>
            <a:ext cx="8499987" cy="846239"/>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39212" y="1600200"/>
            <a:ext cx="8229600" cy="45259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8B44BC7-56F9-4E43-ADAF-DDFD7D739370}" type="datetimeFigureOut">
              <a:rPr lang="en-US">
                <a:solidFill>
                  <a:prstClr val="black"/>
                </a:solidFill>
              </a:rPr>
              <a:pPr>
                <a:defRPr/>
              </a:pPr>
              <a:t>1/12/2017</a:t>
            </a:fld>
            <a:endParaRPr lang="en-US">
              <a:solidFill>
                <a:prstClr val="black"/>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Tree>
    <p:extLst>
      <p:ext uri="{BB962C8B-B14F-4D97-AF65-F5344CB8AC3E}">
        <p14:creationId xmlns:p14="http://schemas.microsoft.com/office/powerpoint/2010/main" val="2032701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B25BC88B-1D0C-43DE-B958-659244EAF7DF}" type="datetimeFigureOut">
              <a:rPr lang="en-US">
                <a:solidFill>
                  <a:prstClr val="black"/>
                </a:solidFill>
              </a:rPr>
              <a:pPr>
                <a:defRPr/>
              </a:pPr>
              <a:t>1/12/2017</a:t>
            </a:fld>
            <a:endParaRPr lang="en-US">
              <a:solidFill>
                <a:prstClr val="black"/>
              </a:solidFill>
            </a:endParaRPr>
          </a:p>
        </p:txBody>
      </p:sp>
      <p:sp>
        <p:nvSpPr>
          <p:cNvPr id="6" name="Footer Placeholder 5"/>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Tree>
    <p:extLst>
      <p:ext uri="{BB962C8B-B14F-4D97-AF65-F5344CB8AC3E}">
        <p14:creationId xmlns:p14="http://schemas.microsoft.com/office/powerpoint/2010/main" val="3048687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1712192A-E72E-4314-BE6A-1F0A319E599B}" type="datetimeFigureOut">
              <a:rPr lang="en-US">
                <a:solidFill>
                  <a:prstClr val="black"/>
                </a:solidFill>
              </a:rPr>
              <a:pPr>
                <a:defRPr/>
              </a:pPr>
              <a:t>1/12/2017</a:t>
            </a:fld>
            <a:endParaRPr lang="en-US">
              <a:solidFill>
                <a:prstClr val="black"/>
              </a:solidFill>
            </a:endParaRPr>
          </a:p>
        </p:txBody>
      </p:sp>
      <p:sp>
        <p:nvSpPr>
          <p:cNvPr id="4" name="Footer Placeholder 3"/>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Tree>
    <p:extLst>
      <p:ext uri="{BB962C8B-B14F-4D97-AF65-F5344CB8AC3E}">
        <p14:creationId xmlns:p14="http://schemas.microsoft.com/office/powerpoint/2010/main" val="3954222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0810A440-C240-4BC4-A0FF-554628E557D7}" type="datetimeFigureOut">
              <a:rPr lang="en-US">
                <a:solidFill>
                  <a:prstClr val="black"/>
                </a:solidFill>
              </a:rPr>
              <a:pPr>
                <a:defRPr/>
              </a:pPr>
              <a:t>1/12/2017</a:t>
            </a:fld>
            <a:endParaRPr lang="en-US">
              <a:solidFill>
                <a:prstClr val="black"/>
              </a:solidFill>
            </a:endParaRPr>
          </a:p>
        </p:txBody>
      </p:sp>
      <p:sp>
        <p:nvSpPr>
          <p:cNvPr id="3" name="Footer Placeholder 2"/>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Tree>
    <p:extLst>
      <p:ext uri="{BB962C8B-B14F-4D97-AF65-F5344CB8AC3E}">
        <p14:creationId xmlns:p14="http://schemas.microsoft.com/office/powerpoint/2010/main" val="1754818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userDrawn="1"/>
        </p:nvSpPr>
        <p:spPr>
          <a:xfrm>
            <a:off x="31750" y="6605588"/>
            <a:ext cx="9080500" cy="252412"/>
          </a:xfrm>
          <a:prstGeom prst="rect">
            <a:avLst/>
          </a:prstGeom>
          <a:solidFill>
            <a:srgbClr val="FBD8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userDrawn="1"/>
        </p:nvSpPr>
        <p:spPr>
          <a:xfrm>
            <a:off x="31750" y="0"/>
            <a:ext cx="9080500" cy="252413"/>
          </a:xfrm>
          <a:prstGeom prst="rect">
            <a:avLst/>
          </a:prstGeom>
          <a:solidFill>
            <a:srgbClr val="FBD8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 name="Picture 6" descr="wsu_horizontal_color.png"/>
          <p:cNvPicPr>
            <a:picLocks noChangeAspect="1"/>
          </p:cNvPicPr>
          <p:nvPr userDrawn="1"/>
        </p:nvPicPr>
        <p:blipFill>
          <a:blip r:embed="rId2" cstate="print"/>
          <a:srcRect/>
          <a:stretch>
            <a:fillRect/>
          </a:stretch>
        </p:blipFill>
        <p:spPr bwMode="auto">
          <a:xfrm>
            <a:off x="4572000" y="1295400"/>
            <a:ext cx="3590925" cy="809625"/>
          </a:xfrm>
          <a:prstGeom prst="rect">
            <a:avLst/>
          </a:prstGeom>
          <a:noFill/>
          <a:ln w="9525">
            <a:noFill/>
            <a:miter lim="800000"/>
            <a:headEnd/>
            <a:tailEnd/>
          </a:ln>
        </p:spPr>
      </p:pic>
      <p:sp>
        <p:nvSpPr>
          <p:cNvPr id="2" name="Title 1"/>
          <p:cNvSpPr>
            <a:spLocks noGrp="1"/>
          </p:cNvSpPr>
          <p:nvPr>
            <p:ph type="ctrTitle"/>
          </p:nvPr>
        </p:nvSpPr>
        <p:spPr>
          <a:xfrm>
            <a:off x="1219200" y="2133600"/>
            <a:ext cx="7620000" cy="1470025"/>
          </a:xfrm>
        </p:spPr>
        <p:txBody>
          <a:bodyPr>
            <a:normAutofit/>
          </a:bodyPr>
          <a:lstStyle>
            <a:lvl1pPr>
              <a:defRPr sz="4000"/>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1295400" y="4191000"/>
            <a:ext cx="4267200" cy="1752600"/>
          </a:xfrm>
        </p:spPr>
        <p:txBody>
          <a:bodyPr>
            <a:normAutofit/>
          </a:bodyPr>
          <a:lstStyle>
            <a:lvl1pPr marL="0" indent="0" algn="l">
              <a:lnSpc>
                <a:spcPct val="90000"/>
              </a:lnSpc>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a:t>
            </a:r>
          </a:p>
          <a:p>
            <a:r>
              <a:rPr lang="en-US" dirty="0" smtClean="0"/>
              <a:t>Title, Department</a:t>
            </a:r>
          </a:p>
          <a:p>
            <a:r>
              <a:rPr lang="en-US" dirty="0" smtClean="0"/>
              <a:t>Date</a:t>
            </a:r>
          </a:p>
        </p:txBody>
      </p:sp>
      <p:sp>
        <p:nvSpPr>
          <p:cNvPr id="6" name="Date Placeholder 3"/>
          <p:cNvSpPr>
            <a:spLocks noGrp="1"/>
          </p:cNvSpPr>
          <p:nvPr>
            <p:ph type="dt" sz="half" idx="10"/>
          </p:nvPr>
        </p:nvSpPr>
        <p:spPr/>
        <p:txBody>
          <a:bodyPr/>
          <a:lstStyle>
            <a:lvl1pPr>
              <a:defRPr/>
            </a:lvl1pPr>
          </a:lstStyle>
          <a:p>
            <a:pPr>
              <a:defRPr/>
            </a:pPr>
            <a:fld id="{6154F0F3-24E1-4FEA-9150-3ED778817A4D}" type="datetimeFigureOut">
              <a:rPr lang="en-US"/>
              <a:pPr>
                <a:defRPr/>
              </a:pPr>
              <a:t>1/12/2017</a:t>
            </a:fld>
            <a:endParaRPr lang="en-US"/>
          </a:p>
        </p:txBody>
      </p:sp>
      <p:cxnSp>
        <p:nvCxnSpPr>
          <p:cNvPr id="12" name="Straight Connector 11"/>
          <p:cNvCxnSpPr/>
          <p:nvPr userDrawn="1"/>
        </p:nvCxnSpPr>
        <p:spPr>
          <a:xfrm>
            <a:off x="1371600" y="3733800"/>
            <a:ext cx="7729538" cy="0"/>
          </a:xfrm>
          <a:prstGeom prst="line">
            <a:avLst/>
          </a:prstGeom>
          <a:ln w="57150" cap="rnd">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9212" y="274638"/>
            <a:ext cx="8499987" cy="846239"/>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39212" y="1600200"/>
            <a:ext cx="8229600" cy="4525963"/>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8B44BC7-56F9-4E43-ADAF-DDFD7D739370}" type="datetimeFigureOut">
              <a:rPr lang="en-US"/>
              <a:pPr>
                <a:defRPr/>
              </a:pPr>
              <a:t>1/12/2017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lvl1pPr>
              <a:defRPr/>
            </a:lvl1pPr>
          </a:lstStyle>
          <a:p>
            <a:pPr>
              <a:defRPr/>
            </a:pPr>
            <a:fld id="{B25BC88B-1D0C-43DE-B958-659244EAF7DF}" type="datetimeFigureOut">
              <a:rPr lang="en-US"/>
              <a:pPr>
                <a:defRPr/>
              </a:pPr>
              <a:t>1/12/2017</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1712192A-E72E-4314-BE6A-1F0A319E599B}" type="datetimeFigureOut">
              <a:rPr lang="en-US"/>
              <a:pPr>
                <a:defRPr/>
              </a:pPr>
              <a:t>1/12/2017</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1027" name="Picture 10" descr="wsu_horizontal_color.png"/>
          <p:cNvPicPr>
            <a:picLocks noChangeAspect="1"/>
          </p:cNvPicPr>
          <p:nvPr userDrawn="1"/>
        </p:nvPicPr>
        <p:blipFill>
          <a:blip r:embed="rId7" cstate="print"/>
          <a:srcRect/>
          <a:stretch>
            <a:fillRect/>
          </a:stretch>
        </p:blipFill>
        <p:spPr bwMode="auto">
          <a:xfrm>
            <a:off x="7391400" y="6356350"/>
            <a:ext cx="1554163" cy="349250"/>
          </a:xfrm>
          <a:prstGeom prst="rect">
            <a:avLst/>
          </a:prstGeom>
          <a:noFill/>
          <a:ln w="9525">
            <a:noFill/>
            <a:miter lim="800000"/>
            <a:headEnd/>
            <a:tailEnd/>
          </a:ln>
        </p:spPr>
      </p:pic>
      <p:sp>
        <p:nvSpPr>
          <p:cNvPr id="9" name="Slide Number Placeholder 6"/>
          <p:cNvSpPr txBox="1">
            <a:spLocks/>
          </p:cNvSpPr>
          <p:nvPr userDrawn="1"/>
        </p:nvSpPr>
        <p:spPr>
          <a:xfrm>
            <a:off x="152400" y="6432550"/>
            <a:ext cx="838200" cy="501650"/>
          </a:xfrm>
          <a:prstGeom prst="rect">
            <a:avLst/>
          </a:prstGeom>
        </p:spPr>
        <p:txBody>
          <a:bodyPr/>
          <a:lstStyle/>
          <a:p>
            <a:pPr fontAlgn="auto">
              <a:spcBef>
                <a:spcPts val="0"/>
              </a:spcBef>
              <a:spcAft>
                <a:spcPts val="0"/>
              </a:spcAft>
              <a:defRPr/>
            </a:pPr>
            <a:fld id="{12073121-80F2-4A27-A972-3FCE9B2C70D8}" type="slidenum">
              <a:rPr lang="en-US" sz="1200">
                <a:solidFill>
                  <a:prstClr val="white">
                    <a:lumMod val="50000"/>
                  </a:prstClr>
                </a:solidFill>
                <a:latin typeface="Arial"/>
              </a:rPr>
              <a:pPr fontAlgn="auto">
                <a:spcBef>
                  <a:spcPts val="0"/>
                </a:spcBef>
                <a:spcAft>
                  <a:spcPts val="0"/>
                </a:spcAft>
                <a:defRPr/>
              </a:pPr>
              <a:t>‹#›</a:t>
            </a:fld>
            <a:endParaRPr lang="en-US" sz="1200" dirty="0">
              <a:solidFill>
                <a:prstClr val="white">
                  <a:lumMod val="50000"/>
                </a:prstClr>
              </a:solidFill>
              <a:latin typeface="Arial"/>
            </a:endParaRPr>
          </a:p>
        </p:txBody>
      </p:sp>
      <p:sp>
        <p:nvSpPr>
          <p:cNvPr id="1029" name="Title Placeholder 1"/>
          <p:cNvSpPr>
            <a:spLocks noGrp="1"/>
          </p:cNvSpPr>
          <p:nvPr>
            <p:ph type="title"/>
          </p:nvPr>
        </p:nvSpPr>
        <p:spPr bwMode="auto">
          <a:xfrm>
            <a:off x="339725" y="274638"/>
            <a:ext cx="8499475" cy="84613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0"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2"/>
          </p:nvPr>
        </p:nvSpPr>
        <p:spPr>
          <a:xfrm>
            <a:off x="9372600" y="632460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solidFill>
                <a:latin typeface="+mn-lt"/>
                <a:cs typeface="+mn-cs"/>
              </a:defRPr>
            </a:lvl1pPr>
          </a:lstStyle>
          <a:p>
            <a:pPr>
              <a:defRPr/>
            </a:pPr>
            <a:fld id="{3034C992-68AD-4F2E-8AAE-90B6BB4DC0D4}" type="datetimeFigureOut">
              <a:rPr lang="en-US">
                <a:solidFill>
                  <a:prstClr val="black"/>
                </a:solidFill>
              </a:rPr>
              <a:pPr>
                <a:defRPr/>
              </a:pPr>
              <a:t>1/12/2017</a:t>
            </a:fld>
            <a:endParaRPr lang="en-US" dirty="0">
              <a:solidFill>
                <a:prstClr val="black"/>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a:solidFill>
                <a:prstClr val="black">
                  <a:tint val="75000"/>
                </a:prstClr>
              </a:solidFill>
            </a:endParaRPr>
          </a:p>
        </p:txBody>
      </p:sp>
      <p:cxnSp>
        <p:nvCxnSpPr>
          <p:cNvPr id="11" name="Straight Connector 10"/>
          <p:cNvCxnSpPr/>
          <p:nvPr userDrawn="1"/>
        </p:nvCxnSpPr>
        <p:spPr>
          <a:xfrm>
            <a:off x="76200" y="1143000"/>
            <a:ext cx="9067800" cy="0"/>
          </a:xfrm>
          <a:prstGeom prst="line">
            <a:avLst/>
          </a:prstGeom>
          <a:ln w="57150" cap="rnd">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31750" y="6746875"/>
            <a:ext cx="9080500" cy="111125"/>
          </a:xfrm>
          <a:prstGeom prst="rect">
            <a:avLst/>
          </a:prstGeom>
          <a:solidFill>
            <a:srgbClr val="FBD8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 name="Slide Number Placeholder 1"/>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2466BB-7C76-47E6-97C6-1322CC1D467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870140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Lst>
  <p:timing>
    <p:tnLst>
      <p:par>
        <p:cTn id="1" dur="indefinite" restart="never" nodeType="tmRoot"/>
      </p:par>
    </p:tnLst>
  </p:timing>
  <p:txStyles>
    <p:titleStyle>
      <a:lvl1pPr algn="l" rtl="0" fontAlgn="base">
        <a:spcBef>
          <a:spcPct val="0"/>
        </a:spcBef>
        <a:spcAft>
          <a:spcPct val="0"/>
        </a:spcAft>
        <a:defRPr sz="3200" b="1" kern="1200">
          <a:solidFill>
            <a:schemeClr val="tx1"/>
          </a:solidFill>
          <a:latin typeface="Georgia" pitchFamily="18" charset="0"/>
          <a:ea typeface="+mj-ea"/>
          <a:cs typeface="+mj-cs"/>
        </a:defRPr>
      </a:lvl1pPr>
      <a:lvl2pPr algn="l" rtl="0" fontAlgn="base">
        <a:spcBef>
          <a:spcPct val="0"/>
        </a:spcBef>
        <a:spcAft>
          <a:spcPct val="0"/>
        </a:spcAft>
        <a:defRPr sz="3200" b="1">
          <a:solidFill>
            <a:schemeClr val="tx1"/>
          </a:solidFill>
          <a:latin typeface="Georgia" pitchFamily="18" charset="0"/>
        </a:defRPr>
      </a:lvl2pPr>
      <a:lvl3pPr algn="l" rtl="0" fontAlgn="base">
        <a:spcBef>
          <a:spcPct val="0"/>
        </a:spcBef>
        <a:spcAft>
          <a:spcPct val="0"/>
        </a:spcAft>
        <a:defRPr sz="3200" b="1">
          <a:solidFill>
            <a:schemeClr val="tx1"/>
          </a:solidFill>
          <a:latin typeface="Georgia" pitchFamily="18" charset="0"/>
        </a:defRPr>
      </a:lvl3pPr>
      <a:lvl4pPr algn="l" rtl="0" fontAlgn="base">
        <a:spcBef>
          <a:spcPct val="0"/>
        </a:spcBef>
        <a:spcAft>
          <a:spcPct val="0"/>
        </a:spcAft>
        <a:defRPr sz="3200" b="1">
          <a:solidFill>
            <a:schemeClr val="tx1"/>
          </a:solidFill>
          <a:latin typeface="Georgia" pitchFamily="18" charset="0"/>
        </a:defRPr>
      </a:lvl4pPr>
      <a:lvl5pPr algn="l" rtl="0" fontAlgn="base">
        <a:spcBef>
          <a:spcPct val="0"/>
        </a:spcBef>
        <a:spcAft>
          <a:spcPct val="0"/>
        </a:spcAft>
        <a:defRPr sz="3200" b="1">
          <a:solidFill>
            <a:schemeClr val="tx1"/>
          </a:solidFill>
          <a:latin typeface="Georgia" pitchFamily="18" charset="0"/>
        </a:defRPr>
      </a:lvl5pPr>
      <a:lvl6pPr marL="457200" algn="l" rtl="0" fontAlgn="base">
        <a:spcBef>
          <a:spcPct val="0"/>
        </a:spcBef>
        <a:spcAft>
          <a:spcPct val="0"/>
        </a:spcAft>
        <a:defRPr sz="3200" b="1">
          <a:solidFill>
            <a:schemeClr val="tx1"/>
          </a:solidFill>
          <a:latin typeface="Georgia" pitchFamily="18" charset="0"/>
        </a:defRPr>
      </a:lvl6pPr>
      <a:lvl7pPr marL="914400" algn="l" rtl="0" fontAlgn="base">
        <a:spcBef>
          <a:spcPct val="0"/>
        </a:spcBef>
        <a:spcAft>
          <a:spcPct val="0"/>
        </a:spcAft>
        <a:defRPr sz="3200" b="1">
          <a:solidFill>
            <a:schemeClr val="tx1"/>
          </a:solidFill>
          <a:latin typeface="Georgia" pitchFamily="18" charset="0"/>
        </a:defRPr>
      </a:lvl7pPr>
      <a:lvl8pPr marL="1371600" algn="l" rtl="0" fontAlgn="base">
        <a:spcBef>
          <a:spcPct val="0"/>
        </a:spcBef>
        <a:spcAft>
          <a:spcPct val="0"/>
        </a:spcAft>
        <a:defRPr sz="3200" b="1">
          <a:solidFill>
            <a:schemeClr val="tx1"/>
          </a:solidFill>
          <a:latin typeface="Georgia" pitchFamily="18" charset="0"/>
        </a:defRPr>
      </a:lvl8pPr>
      <a:lvl9pPr marL="1828800" algn="l" rtl="0" fontAlgn="base">
        <a:spcBef>
          <a:spcPct val="0"/>
        </a:spcBef>
        <a:spcAft>
          <a:spcPct val="0"/>
        </a:spcAft>
        <a:defRPr sz="3200" b="1">
          <a:solidFill>
            <a:schemeClr val="tx1"/>
          </a:solidFill>
          <a:latin typeface="Georgia" pitchFamily="18" charset="0"/>
        </a:defRPr>
      </a:lvl9pPr>
    </p:titleStyle>
    <p:bodyStyle>
      <a:lvl1pPr marL="342900" indent="-342900" algn="l" rtl="0" fontAlgn="base">
        <a:lnSpc>
          <a:spcPct val="90000"/>
        </a:lnSpc>
        <a:spcBef>
          <a:spcPts val="600"/>
        </a:spcBef>
        <a:spcAft>
          <a:spcPts val="600"/>
        </a:spcAft>
        <a:buClr>
          <a:srgbClr val="FFC000"/>
        </a:buClr>
        <a:buFont typeface="Arial" charset="0"/>
        <a:buChar char="•"/>
        <a:defRPr sz="2400" kern="1200">
          <a:solidFill>
            <a:schemeClr val="tx1"/>
          </a:solidFill>
          <a:latin typeface="Arial" pitchFamily="34" charset="0"/>
          <a:ea typeface="+mn-ea"/>
          <a:cs typeface="Arial" pitchFamily="34" charset="0"/>
        </a:defRPr>
      </a:lvl1pPr>
      <a:lvl2pPr marL="742950" indent="-285750" algn="l" rtl="0" fontAlgn="base">
        <a:lnSpc>
          <a:spcPct val="90000"/>
        </a:lnSpc>
        <a:spcBef>
          <a:spcPts val="400"/>
        </a:spcBef>
        <a:spcAft>
          <a:spcPts val="400"/>
        </a:spcAft>
        <a:buClr>
          <a:srgbClr val="FFC000"/>
        </a:buClr>
        <a:buFont typeface="Arial" charset="0"/>
        <a:buChar char="–"/>
        <a:defRPr sz="2000" kern="1200">
          <a:solidFill>
            <a:schemeClr val="tx1"/>
          </a:solidFill>
          <a:latin typeface="+mn-lt"/>
          <a:ea typeface="+mn-ea"/>
          <a:cs typeface="Arial" charset="0"/>
        </a:defRPr>
      </a:lvl2pPr>
      <a:lvl3pPr marL="1143000" indent="-228600" algn="l" rtl="0" fontAlgn="base">
        <a:lnSpc>
          <a:spcPct val="90000"/>
        </a:lnSpc>
        <a:spcBef>
          <a:spcPts val="350"/>
        </a:spcBef>
        <a:spcAft>
          <a:spcPts val="350"/>
        </a:spcAft>
        <a:buClr>
          <a:srgbClr val="FFC000"/>
        </a:buClr>
        <a:buFont typeface="Arial" charset="0"/>
        <a:buChar char="•"/>
        <a:defRPr sz="1800" kern="1200">
          <a:solidFill>
            <a:schemeClr val="tx1"/>
          </a:solidFill>
          <a:latin typeface="+mn-lt"/>
          <a:ea typeface="+mn-ea"/>
          <a:cs typeface="Arial" charset="0"/>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Arial" charset="0"/>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027" name="Picture 10" descr="wsu_horizontal_color.png"/>
          <p:cNvPicPr>
            <a:picLocks noChangeAspect="1"/>
          </p:cNvPicPr>
          <p:nvPr userDrawn="1"/>
        </p:nvPicPr>
        <p:blipFill>
          <a:blip r:embed="rId7" cstate="print"/>
          <a:srcRect/>
          <a:stretch>
            <a:fillRect/>
          </a:stretch>
        </p:blipFill>
        <p:spPr bwMode="auto">
          <a:xfrm>
            <a:off x="7391400" y="6356350"/>
            <a:ext cx="1554163" cy="349250"/>
          </a:xfrm>
          <a:prstGeom prst="rect">
            <a:avLst/>
          </a:prstGeom>
          <a:noFill/>
          <a:ln w="9525">
            <a:noFill/>
            <a:miter lim="800000"/>
            <a:headEnd/>
            <a:tailEnd/>
          </a:ln>
        </p:spPr>
      </p:pic>
      <p:sp>
        <p:nvSpPr>
          <p:cNvPr id="9" name="Slide Number Placeholder 6"/>
          <p:cNvSpPr txBox="1">
            <a:spLocks/>
          </p:cNvSpPr>
          <p:nvPr userDrawn="1"/>
        </p:nvSpPr>
        <p:spPr>
          <a:xfrm>
            <a:off x="152400" y="6432550"/>
            <a:ext cx="838200" cy="501650"/>
          </a:xfrm>
          <a:prstGeom prst="rect">
            <a:avLst/>
          </a:prstGeom>
        </p:spPr>
        <p:txBody>
          <a:bodyPr/>
          <a:lstStyle/>
          <a:p>
            <a:pPr fontAlgn="auto">
              <a:spcBef>
                <a:spcPts val="0"/>
              </a:spcBef>
              <a:spcAft>
                <a:spcPts val="0"/>
              </a:spcAft>
              <a:defRPr/>
            </a:pPr>
            <a:fld id="{12073121-80F2-4A27-A972-3FCE9B2C70D8}" type="slidenum">
              <a:rPr lang="en-US" sz="1200">
                <a:solidFill>
                  <a:schemeClr val="bg1">
                    <a:lumMod val="50000"/>
                  </a:schemeClr>
                </a:solidFill>
                <a:latin typeface="+mn-lt"/>
                <a:cs typeface="+mn-cs"/>
              </a:rPr>
              <a:pPr fontAlgn="auto">
                <a:spcBef>
                  <a:spcPts val="0"/>
                </a:spcBef>
                <a:spcAft>
                  <a:spcPts val="0"/>
                </a:spcAft>
                <a:defRPr/>
              </a:pPr>
              <a:t>‹#›</a:t>
            </a:fld>
            <a:endParaRPr lang="en-US" sz="1200" dirty="0">
              <a:solidFill>
                <a:schemeClr val="bg1">
                  <a:lumMod val="50000"/>
                </a:schemeClr>
              </a:solidFill>
              <a:latin typeface="+mn-lt"/>
              <a:cs typeface="+mn-cs"/>
            </a:endParaRPr>
          </a:p>
        </p:txBody>
      </p:sp>
      <p:sp>
        <p:nvSpPr>
          <p:cNvPr id="1029" name="Title Placeholder 1"/>
          <p:cNvSpPr>
            <a:spLocks noGrp="1"/>
          </p:cNvSpPr>
          <p:nvPr>
            <p:ph type="title"/>
          </p:nvPr>
        </p:nvSpPr>
        <p:spPr bwMode="auto">
          <a:xfrm>
            <a:off x="339725" y="274638"/>
            <a:ext cx="8499475" cy="84613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30"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2"/>
          </p:nvPr>
        </p:nvSpPr>
        <p:spPr>
          <a:xfrm>
            <a:off x="9372600" y="632460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solidFill>
                <a:latin typeface="+mn-lt"/>
                <a:cs typeface="+mn-cs"/>
              </a:defRPr>
            </a:lvl1pPr>
          </a:lstStyle>
          <a:p>
            <a:pPr>
              <a:defRPr/>
            </a:pPr>
            <a:fld id="{3034C992-68AD-4F2E-8AAE-90B6BB4DC0D4}" type="datetimeFigureOut">
              <a:rPr lang="en-US"/>
              <a:pPr>
                <a:defRPr/>
              </a:pPr>
              <a:t>1/12/2017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a:p>
        </p:txBody>
      </p:sp>
      <p:cxnSp>
        <p:nvCxnSpPr>
          <p:cNvPr id="11" name="Straight Connector 10"/>
          <p:cNvCxnSpPr/>
          <p:nvPr userDrawn="1"/>
        </p:nvCxnSpPr>
        <p:spPr>
          <a:xfrm>
            <a:off x="76200" y="1143000"/>
            <a:ext cx="9067800" cy="0"/>
          </a:xfrm>
          <a:prstGeom prst="line">
            <a:avLst/>
          </a:prstGeom>
          <a:ln w="57150" cap="rnd">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31750" y="6746875"/>
            <a:ext cx="9080500" cy="111125"/>
          </a:xfrm>
          <a:prstGeom prst="rect">
            <a:avLst/>
          </a:prstGeom>
          <a:solidFill>
            <a:srgbClr val="FBD8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4" r:id="rId3"/>
    <p:sldLayoutId id="2147483676" r:id="rId4"/>
    <p:sldLayoutId id="2147483677" r:id="rId5"/>
  </p:sldLayoutIdLst>
  <p:txStyles>
    <p:titleStyle>
      <a:lvl1pPr algn="l" rtl="0" fontAlgn="base">
        <a:spcBef>
          <a:spcPct val="0"/>
        </a:spcBef>
        <a:spcAft>
          <a:spcPct val="0"/>
        </a:spcAft>
        <a:defRPr sz="3200" b="1" kern="1200">
          <a:solidFill>
            <a:schemeClr val="tx1"/>
          </a:solidFill>
          <a:latin typeface="Georgia" pitchFamily="18" charset="0"/>
          <a:ea typeface="+mj-ea"/>
          <a:cs typeface="+mj-cs"/>
        </a:defRPr>
      </a:lvl1pPr>
      <a:lvl2pPr algn="l" rtl="0" fontAlgn="base">
        <a:spcBef>
          <a:spcPct val="0"/>
        </a:spcBef>
        <a:spcAft>
          <a:spcPct val="0"/>
        </a:spcAft>
        <a:defRPr sz="3200" b="1">
          <a:solidFill>
            <a:schemeClr val="tx1"/>
          </a:solidFill>
          <a:latin typeface="Georgia" pitchFamily="18" charset="0"/>
        </a:defRPr>
      </a:lvl2pPr>
      <a:lvl3pPr algn="l" rtl="0" fontAlgn="base">
        <a:spcBef>
          <a:spcPct val="0"/>
        </a:spcBef>
        <a:spcAft>
          <a:spcPct val="0"/>
        </a:spcAft>
        <a:defRPr sz="3200" b="1">
          <a:solidFill>
            <a:schemeClr val="tx1"/>
          </a:solidFill>
          <a:latin typeface="Georgia" pitchFamily="18" charset="0"/>
        </a:defRPr>
      </a:lvl3pPr>
      <a:lvl4pPr algn="l" rtl="0" fontAlgn="base">
        <a:spcBef>
          <a:spcPct val="0"/>
        </a:spcBef>
        <a:spcAft>
          <a:spcPct val="0"/>
        </a:spcAft>
        <a:defRPr sz="3200" b="1">
          <a:solidFill>
            <a:schemeClr val="tx1"/>
          </a:solidFill>
          <a:latin typeface="Georgia" pitchFamily="18" charset="0"/>
        </a:defRPr>
      </a:lvl4pPr>
      <a:lvl5pPr algn="l" rtl="0" fontAlgn="base">
        <a:spcBef>
          <a:spcPct val="0"/>
        </a:spcBef>
        <a:spcAft>
          <a:spcPct val="0"/>
        </a:spcAft>
        <a:defRPr sz="3200" b="1">
          <a:solidFill>
            <a:schemeClr val="tx1"/>
          </a:solidFill>
          <a:latin typeface="Georgia" pitchFamily="18" charset="0"/>
        </a:defRPr>
      </a:lvl5pPr>
      <a:lvl6pPr marL="457200" algn="l" rtl="0" fontAlgn="base">
        <a:spcBef>
          <a:spcPct val="0"/>
        </a:spcBef>
        <a:spcAft>
          <a:spcPct val="0"/>
        </a:spcAft>
        <a:defRPr sz="3200" b="1">
          <a:solidFill>
            <a:schemeClr val="tx1"/>
          </a:solidFill>
          <a:latin typeface="Georgia" pitchFamily="18" charset="0"/>
        </a:defRPr>
      </a:lvl6pPr>
      <a:lvl7pPr marL="914400" algn="l" rtl="0" fontAlgn="base">
        <a:spcBef>
          <a:spcPct val="0"/>
        </a:spcBef>
        <a:spcAft>
          <a:spcPct val="0"/>
        </a:spcAft>
        <a:defRPr sz="3200" b="1">
          <a:solidFill>
            <a:schemeClr val="tx1"/>
          </a:solidFill>
          <a:latin typeface="Georgia" pitchFamily="18" charset="0"/>
        </a:defRPr>
      </a:lvl7pPr>
      <a:lvl8pPr marL="1371600" algn="l" rtl="0" fontAlgn="base">
        <a:spcBef>
          <a:spcPct val="0"/>
        </a:spcBef>
        <a:spcAft>
          <a:spcPct val="0"/>
        </a:spcAft>
        <a:defRPr sz="3200" b="1">
          <a:solidFill>
            <a:schemeClr val="tx1"/>
          </a:solidFill>
          <a:latin typeface="Georgia" pitchFamily="18" charset="0"/>
        </a:defRPr>
      </a:lvl8pPr>
      <a:lvl9pPr marL="1828800" algn="l" rtl="0" fontAlgn="base">
        <a:spcBef>
          <a:spcPct val="0"/>
        </a:spcBef>
        <a:spcAft>
          <a:spcPct val="0"/>
        </a:spcAft>
        <a:defRPr sz="3200" b="1">
          <a:solidFill>
            <a:schemeClr val="tx1"/>
          </a:solidFill>
          <a:latin typeface="Georgia" pitchFamily="18" charset="0"/>
        </a:defRPr>
      </a:lvl9pPr>
    </p:titleStyle>
    <p:bodyStyle>
      <a:lvl1pPr marL="342900" indent="-342900" algn="l" rtl="0" fontAlgn="base">
        <a:lnSpc>
          <a:spcPct val="90000"/>
        </a:lnSpc>
        <a:spcBef>
          <a:spcPts val="600"/>
        </a:spcBef>
        <a:spcAft>
          <a:spcPts val="600"/>
        </a:spcAft>
        <a:buClr>
          <a:srgbClr val="FFC000"/>
        </a:buClr>
        <a:buFont typeface="Arial" charset="0"/>
        <a:buChar char="•"/>
        <a:defRPr sz="2400" kern="1200">
          <a:solidFill>
            <a:schemeClr val="tx1"/>
          </a:solidFill>
          <a:latin typeface="Arial" pitchFamily="34" charset="0"/>
          <a:ea typeface="+mn-ea"/>
          <a:cs typeface="Arial" pitchFamily="34" charset="0"/>
        </a:defRPr>
      </a:lvl1pPr>
      <a:lvl2pPr marL="742950" indent="-285750" algn="l" rtl="0" fontAlgn="base">
        <a:lnSpc>
          <a:spcPct val="90000"/>
        </a:lnSpc>
        <a:spcBef>
          <a:spcPts val="400"/>
        </a:spcBef>
        <a:spcAft>
          <a:spcPts val="400"/>
        </a:spcAft>
        <a:buClr>
          <a:srgbClr val="FFC000"/>
        </a:buClr>
        <a:buFont typeface="Arial" charset="0"/>
        <a:buChar char="–"/>
        <a:defRPr sz="2000" kern="1200">
          <a:solidFill>
            <a:schemeClr val="tx1"/>
          </a:solidFill>
          <a:latin typeface="+mn-lt"/>
          <a:ea typeface="+mn-ea"/>
          <a:cs typeface="Arial" charset="0"/>
        </a:defRPr>
      </a:lvl2pPr>
      <a:lvl3pPr marL="1143000" indent="-228600" algn="l" rtl="0" fontAlgn="base">
        <a:lnSpc>
          <a:spcPct val="90000"/>
        </a:lnSpc>
        <a:spcBef>
          <a:spcPts val="350"/>
        </a:spcBef>
        <a:spcAft>
          <a:spcPts val="350"/>
        </a:spcAft>
        <a:buClr>
          <a:srgbClr val="FFC000"/>
        </a:buClr>
        <a:buFont typeface="Arial" charset="0"/>
        <a:buChar char="•"/>
        <a:defRPr sz="1800" kern="1200">
          <a:solidFill>
            <a:schemeClr val="tx1"/>
          </a:solidFill>
          <a:latin typeface="+mn-lt"/>
          <a:ea typeface="+mn-ea"/>
          <a:cs typeface="Arial" charset="0"/>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Arial" charset="0"/>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20.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5.m4a"/><Relationship Id="rId7" Type="http://schemas.openxmlformats.org/officeDocument/2006/relationships/image" Target="../media/image6.png"/><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5.jpeg"/><Relationship Id="rId5" Type="http://schemas.openxmlformats.org/officeDocument/2006/relationships/notesSlide" Target="../notesSlides/notesSlide5.xml"/><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6.m4a"/><Relationship Id="rId7" Type="http://schemas.openxmlformats.org/officeDocument/2006/relationships/image" Target="../media/image9.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8.jpeg"/><Relationship Id="rId5" Type="http://schemas.openxmlformats.org/officeDocument/2006/relationships/notesSlide" Target="../notesSlides/notesSlide6.xml"/><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800100" y="4267200"/>
            <a:ext cx="8001000" cy="631825"/>
          </a:xfrm>
        </p:spPr>
        <p:txBody>
          <a:bodyPr>
            <a:normAutofit fontScale="90000"/>
          </a:bodyPr>
          <a:lstStyle/>
          <a:p>
            <a:pPr algn="ctr"/>
            <a:r>
              <a:rPr lang="en-US" dirty="0" smtClean="0">
                <a:latin typeface="Times New Roman" pitchFamily="18" charset="0"/>
                <a:cs typeface="Times New Roman" pitchFamily="18" charset="0"/>
              </a:rPr>
              <a:t>Standard (or Primary) Views</a:t>
            </a:r>
          </a:p>
        </p:txBody>
      </p:sp>
      <p:sp>
        <p:nvSpPr>
          <p:cNvPr id="13315" name="Subtitle 2"/>
          <p:cNvSpPr>
            <a:spLocks noGrp="1"/>
          </p:cNvSpPr>
          <p:nvPr>
            <p:ph type="subTitle" idx="1"/>
          </p:nvPr>
        </p:nvSpPr>
        <p:spPr>
          <a:xfrm>
            <a:off x="2476500" y="2743200"/>
            <a:ext cx="4648200" cy="533400"/>
          </a:xfrm>
        </p:spPr>
        <p:txBody>
          <a:bodyPr>
            <a:normAutofit/>
          </a:bodyPr>
          <a:lstStyle/>
          <a:p>
            <a:r>
              <a:rPr lang="en-US" sz="2400" dirty="0" smtClean="0">
                <a:latin typeface="Times New Roman" pitchFamily="18" charset="0"/>
                <a:cs typeface="Times New Roman" pitchFamily="18" charset="0"/>
              </a:rPr>
              <a:t>Orthographic </a:t>
            </a:r>
            <a:r>
              <a:rPr lang="en-US" sz="2400" dirty="0" err="1" smtClean="0">
                <a:latin typeface="Times New Roman" pitchFamily="18" charset="0"/>
                <a:cs typeface="Times New Roman" pitchFamily="18" charset="0"/>
              </a:rPr>
              <a:t>Multiview</a:t>
            </a:r>
            <a:r>
              <a:rPr lang="en-US" sz="2400" dirty="0" smtClean="0">
                <a:latin typeface="Times New Roman" pitchFamily="18" charset="0"/>
                <a:cs typeface="Times New Roman" pitchFamily="18" charset="0"/>
              </a:rPr>
              <a:t> Projections</a:t>
            </a:r>
          </a:p>
          <a:p>
            <a:endParaRPr lang="en-US" dirty="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582055680"/>
      </p:ext>
    </p:extLst>
  </p:cSld>
  <p:clrMapOvr>
    <a:masterClrMapping/>
  </p:clrMapOvr>
  <mc:AlternateContent xmlns:mc="http://schemas.openxmlformats.org/markup-compatibility/2006">
    <mc:Choice xmlns:p14="http://schemas.microsoft.com/office/powerpoint/2010/main" Requires="p14">
      <p:transition spd="slow" p14:dur="2000" advTm="9260"/>
    </mc:Choice>
    <mc:Fallback>
      <p:transition spd="slow" advTm="9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Orientation of the Front View</a:t>
            </a:r>
            <a:endParaRPr lang="en-US" dirty="0"/>
          </a:p>
        </p:txBody>
      </p:sp>
      <p:pic>
        <p:nvPicPr>
          <p:cNvPr id="8" name="Picture 7"/>
          <p:cNvPicPr>
            <a:picLocks noChangeAspect="1"/>
          </p:cNvPicPr>
          <p:nvPr/>
        </p:nvPicPr>
        <p:blipFill>
          <a:blip r:embed="rId5"/>
          <a:stretch>
            <a:fillRect/>
          </a:stretch>
        </p:blipFill>
        <p:spPr>
          <a:xfrm>
            <a:off x="1295400" y="1219200"/>
            <a:ext cx="6417668" cy="4228363"/>
          </a:xfrm>
          <a:prstGeom prst="rect">
            <a:avLst/>
          </a:prstGeom>
        </p:spPr>
      </p:pic>
      <p:sp>
        <p:nvSpPr>
          <p:cNvPr id="3" name="Rectangle 2"/>
          <p:cNvSpPr/>
          <p:nvPr/>
        </p:nvSpPr>
        <p:spPr>
          <a:xfrm>
            <a:off x="609600" y="5410200"/>
            <a:ext cx="7848600" cy="923330"/>
          </a:xfrm>
          <a:prstGeom prst="rect">
            <a:avLst/>
          </a:prstGeom>
        </p:spPr>
        <p:txBody>
          <a:bodyPr wrap="square">
            <a:spAutoFit/>
          </a:bodyPr>
          <a:lstStyle/>
          <a:p>
            <a:r>
              <a:rPr lang="en-US" i="1" dirty="0"/>
              <a:t>In drawings, objects should be oriented the way they typically work as a </a:t>
            </a:r>
            <a:r>
              <a:rPr lang="en-US" i="1" dirty="0" smtClean="0"/>
              <a:t>stand-alone </a:t>
            </a:r>
            <a:r>
              <a:rPr lang="en-US" i="1" dirty="0"/>
              <a:t>unit, or in an assembly. A car, for instance, usually appears as in the drawing labeled “Yes!”, and not as in the drawings labeled “No!”.</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228964798"/>
      </p:ext>
    </p:extLst>
  </p:cSld>
  <p:clrMapOvr>
    <a:masterClrMapping/>
  </p:clrMapOvr>
  <mc:AlternateContent xmlns:mc="http://schemas.openxmlformats.org/markup-compatibility/2006">
    <mc:Choice xmlns:p14="http://schemas.microsoft.com/office/powerpoint/2010/main" Requires="p14">
      <p:transition spd="slow" p14:dur="2000" advTm="20904"/>
    </mc:Choice>
    <mc:Fallback>
      <p:transition spd="slow" advTm="20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Principal Dimensions</a:t>
            </a:r>
            <a:endParaRPr lang="en-US" dirty="0"/>
          </a:p>
        </p:txBody>
      </p:sp>
      <p:pic>
        <p:nvPicPr>
          <p:cNvPr id="5" name="Picture 4"/>
          <p:cNvPicPr>
            <a:picLocks noChangeAspect="1"/>
          </p:cNvPicPr>
          <p:nvPr/>
        </p:nvPicPr>
        <p:blipFill>
          <a:blip r:embed="rId5"/>
          <a:stretch>
            <a:fillRect/>
          </a:stretch>
        </p:blipFill>
        <p:spPr>
          <a:xfrm>
            <a:off x="1978985" y="1371600"/>
            <a:ext cx="4802815" cy="3772074"/>
          </a:xfrm>
          <a:prstGeom prst="rect">
            <a:avLst/>
          </a:prstGeom>
        </p:spPr>
      </p:pic>
      <p:sp>
        <p:nvSpPr>
          <p:cNvPr id="6" name="Rectangle 5"/>
          <p:cNvSpPr/>
          <p:nvPr/>
        </p:nvSpPr>
        <p:spPr>
          <a:xfrm>
            <a:off x="1066800" y="5105400"/>
            <a:ext cx="7924800" cy="1477328"/>
          </a:xfrm>
          <a:prstGeom prst="rect">
            <a:avLst/>
          </a:prstGeom>
        </p:spPr>
        <p:txBody>
          <a:bodyPr wrap="square">
            <a:spAutoFit/>
          </a:bodyPr>
          <a:lstStyle/>
          <a:p>
            <a:r>
              <a:rPr lang="en-US" altLang="en-US" i="1" dirty="0"/>
              <a:t>Any principal view shows two of the three principal dimensions:</a:t>
            </a:r>
          </a:p>
          <a:p>
            <a:pPr marL="285750" indent="-285750">
              <a:buFont typeface="Arial" panose="020B0604020202020204" pitchFamily="34" charset="0"/>
              <a:buChar char="•"/>
            </a:pPr>
            <a:r>
              <a:rPr lang="en-US" altLang="en-US" i="1" dirty="0"/>
              <a:t>Height is shown in the rear, left-side, front, and right-side views.</a:t>
            </a:r>
          </a:p>
          <a:p>
            <a:pPr marL="285750" indent="-285750">
              <a:buFont typeface="Arial" panose="020B0604020202020204" pitchFamily="34" charset="0"/>
              <a:buChar char="•"/>
            </a:pPr>
            <a:r>
              <a:rPr lang="en-US" altLang="en-US" i="1" dirty="0"/>
              <a:t>Width is shown in the rear, top, front, and bottom views.</a:t>
            </a:r>
          </a:p>
          <a:p>
            <a:pPr marL="285750" indent="-285750">
              <a:buFont typeface="Arial" panose="020B0604020202020204" pitchFamily="34" charset="0"/>
              <a:buChar char="•"/>
            </a:pPr>
            <a:r>
              <a:rPr lang="en-US" altLang="en-US" i="1" dirty="0"/>
              <a:t>Depth is shown in the left-side, top, right-side, and bottom views.</a:t>
            </a:r>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4223937824"/>
      </p:ext>
    </p:extLst>
  </p:cSld>
  <p:clrMapOvr>
    <a:masterClrMapping/>
  </p:clrMapOvr>
  <mc:AlternateContent xmlns:mc="http://schemas.openxmlformats.org/markup-compatibility/2006">
    <mc:Choice xmlns:p14="http://schemas.microsoft.com/office/powerpoint/2010/main" Requires="p14">
      <p:transition spd="slow" p14:dur="2000" advTm="21936"/>
    </mc:Choice>
    <mc:Fallback>
      <p:transition spd="slow" advTm="21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Principal Dimensions</a:t>
            </a:r>
            <a:endParaRPr lang="en-US" dirty="0"/>
          </a:p>
        </p:txBody>
      </p:sp>
      <p:pic>
        <p:nvPicPr>
          <p:cNvPr id="5" name="Picture 4"/>
          <p:cNvPicPr>
            <a:picLocks noChangeAspect="1"/>
          </p:cNvPicPr>
          <p:nvPr/>
        </p:nvPicPr>
        <p:blipFill>
          <a:blip r:embed="rId5"/>
          <a:stretch>
            <a:fillRect/>
          </a:stretch>
        </p:blipFill>
        <p:spPr>
          <a:xfrm>
            <a:off x="938513" y="1520552"/>
            <a:ext cx="1812158" cy="3203848"/>
          </a:xfrm>
          <a:prstGeom prst="rect">
            <a:avLst/>
          </a:prstGeom>
        </p:spPr>
      </p:pic>
      <p:pic>
        <p:nvPicPr>
          <p:cNvPr id="6" name="Picture 5"/>
          <p:cNvPicPr>
            <a:picLocks noChangeAspect="1"/>
          </p:cNvPicPr>
          <p:nvPr/>
        </p:nvPicPr>
        <p:blipFill>
          <a:blip r:embed="rId6"/>
          <a:stretch>
            <a:fillRect/>
          </a:stretch>
        </p:blipFill>
        <p:spPr>
          <a:xfrm>
            <a:off x="3776621" y="1523601"/>
            <a:ext cx="1733892" cy="2321652"/>
          </a:xfrm>
          <a:prstGeom prst="rect">
            <a:avLst/>
          </a:prstGeom>
        </p:spPr>
      </p:pic>
      <p:pic>
        <p:nvPicPr>
          <p:cNvPr id="7" name="Picture 6"/>
          <p:cNvPicPr>
            <a:picLocks noChangeAspect="1"/>
          </p:cNvPicPr>
          <p:nvPr/>
        </p:nvPicPr>
        <p:blipFill>
          <a:blip r:embed="rId7"/>
          <a:stretch>
            <a:fillRect/>
          </a:stretch>
        </p:blipFill>
        <p:spPr>
          <a:xfrm>
            <a:off x="6324600" y="1538450"/>
            <a:ext cx="1905000" cy="2291953"/>
          </a:xfrm>
          <a:prstGeom prst="rect">
            <a:avLst/>
          </a:prstGeom>
        </p:spPr>
      </p:pic>
      <p:sp>
        <p:nvSpPr>
          <p:cNvPr id="8" name="TextBox 7"/>
          <p:cNvSpPr txBox="1"/>
          <p:nvPr/>
        </p:nvSpPr>
        <p:spPr>
          <a:xfrm>
            <a:off x="786113" y="4091766"/>
            <a:ext cx="1287532" cy="369332"/>
          </a:xfrm>
          <a:prstGeom prst="rect">
            <a:avLst/>
          </a:prstGeom>
          <a:noFill/>
        </p:spPr>
        <p:txBody>
          <a:bodyPr wrap="none" rtlCol="0">
            <a:spAutoFit/>
          </a:bodyPr>
          <a:lstStyle/>
          <a:p>
            <a:r>
              <a:rPr lang="en-US" dirty="0"/>
              <a:t>1) Dividers</a:t>
            </a:r>
          </a:p>
        </p:txBody>
      </p:sp>
      <p:sp>
        <p:nvSpPr>
          <p:cNvPr id="9" name="TextBox 8"/>
          <p:cNvSpPr txBox="1"/>
          <p:nvPr/>
        </p:nvSpPr>
        <p:spPr>
          <a:xfrm>
            <a:off x="3918181" y="4088099"/>
            <a:ext cx="1146468" cy="369332"/>
          </a:xfrm>
          <a:prstGeom prst="rect">
            <a:avLst/>
          </a:prstGeom>
          <a:noFill/>
        </p:spPr>
        <p:txBody>
          <a:bodyPr wrap="none" rtlCol="0">
            <a:spAutoFit/>
          </a:bodyPr>
          <a:lstStyle/>
          <a:p>
            <a:r>
              <a:rPr lang="en-US" dirty="0"/>
              <a:t>2) Scales</a:t>
            </a:r>
          </a:p>
        </p:txBody>
      </p:sp>
      <p:sp>
        <p:nvSpPr>
          <p:cNvPr id="10" name="TextBox 9"/>
          <p:cNvSpPr txBox="1"/>
          <p:nvPr/>
        </p:nvSpPr>
        <p:spPr>
          <a:xfrm>
            <a:off x="6726245" y="4088099"/>
            <a:ext cx="1441420" cy="369332"/>
          </a:xfrm>
          <a:prstGeom prst="rect">
            <a:avLst/>
          </a:prstGeom>
          <a:noFill/>
        </p:spPr>
        <p:txBody>
          <a:bodyPr wrap="none" rtlCol="0">
            <a:spAutoFit/>
          </a:bodyPr>
          <a:lstStyle/>
          <a:p>
            <a:r>
              <a:rPr lang="en-US" dirty="0"/>
              <a:t>3) </a:t>
            </a:r>
            <a:r>
              <a:rPr lang="en-US" dirty="0" smtClean="0"/>
              <a:t>Miter </a:t>
            </a:r>
            <a:r>
              <a:rPr lang="en-US" dirty="0"/>
              <a:t>line</a:t>
            </a:r>
          </a:p>
        </p:txBody>
      </p:sp>
      <p:sp>
        <p:nvSpPr>
          <p:cNvPr id="11" name="Rectangle 10"/>
          <p:cNvSpPr/>
          <p:nvPr/>
        </p:nvSpPr>
        <p:spPr>
          <a:xfrm>
            <a:off x="1066800" y="4876800"/>
            <a:ext cx="7391400" cy="1200329"/>
          </a:xfrm>
          <a:prstGeom prst="rect">
            <a:avLst/>
          </a:prstGeom>
        </p:spPr>
        <p:txBody>
          <a:bodyPr wrap="square">
            <a:spAutoFit/>
          </a:bodyPr>
          <a:lstStyle/>
          <a:p>
            <a:r>
              <a:rPr lang="en-US" altLang="en-US" i="1" dirty="0"/>
              <a:t>The principal dimensions in the views must correspond to each other, as illustrated above. For hand sketching, a miter line </a:t>
            </a:r>
            <a:r>
              <a:rPr lang="en-US" altLang="en-US" i="1" dirty="0" smtClean="0"/>
              <a:t>(the 45</a:t>
            </a:r>
            <a:r>
              <a:rPr lang="en-US" altLang="en-US" i="1" dirty="0" smtClean="0">
                <a:sym typeface="Symbol" panose="05050102010706020507" pitchFamily="18" charset="2"/>
              </a:rPr>
              <a:t> line on the</a:t>
            </a:r>
            <a:r>
              <a:rPr lang="en-US" altLang="en-US" i="1" dirty="0" smtClean="0"/>
              <a:t> drawing to the right) provides </a:t>
            </a:r>
            <a:r>
              <a:rPr lang="en-US" altLang="en-US" i="1" dirty="0"/>
              <a:t>a convenient way to make sure that dimensions in different views match each other</a:t>
            </a:r>
            <a:r>
              <a:rPr lang="en-US" altLang="en-US" i="1" dirty="0" smtClean="0"/>
              <a:t>.</a:t>
            </a:r>
            <a:endParaRPr lang="en-US" altLang="en-US" i="1"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292215029"/>
      </p:ext>
    </p:extLst>
  </p:cSld>
  <p:clrMapOvr>
    <a:masterClrMapping/>
  </p:clrMapOvr>
  <mc:AlternateContent xmlns:mc="http://schemas.openxmlformats.org/markup-compatibility/2006">
    <mc:Choice xmlns:p14="http://schemas.microsoft.com/office/powerpoint/2010/main" Requires="p14">
      <p:transition spd="slow" p14:dur="2000" advTm="21892"/>
    </mc:Choice>
    <mc:Fallback>
      <p:transition spd="slow" advTm="21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212" y="1905000"/>
            <a:ext cx="8229600" cy="4525963"/>
          </a:xfrm>
        </p:spPr>
        <p:txBody>
          <a:bodyPr/>
          <a:lstStyle/>
          <a:p>
            <a:r>
              <a:rPr lang="en-US" dirty="0" smtClean="0"/>
              <a:t>Define Orthographic </a:t>
            </a:r>
            <a:r>
              <a:rPr lang="en-US" dirty="0" err="1" smtClean="0"/>
              <a:t>Multiview</a:t>
            </a:r>
            <a:r>
              <a:rPr lang="en-US" dirty="0" smtClean="0"/>
              <a:t> Projections.</a:t>
            </a:r>
          </a:p>
          <a:p>
            <a:r>
              <a:rPr lang="en-US" dirty="0" smtClean="0"/>
              <a:t>Define the two projection systems most commonly used.</a:t>
            </a:r>
          </a:p>
          <a:p>
            <a:r>
              <a:rPr lang="en-US" dirty="0" smtClean="0"/>
              <a:t>Identify necessary views.</a:t>
            </a:r>
          </a:p>
          <a:p>
            <a:r>
              <a:rPr lang="en-US" dirty="0" smtClean="0"/>
              <a:t>Orient parts in orthographic </a:t>
            </a:r>
            <a:r>
              <a:rPr lang="en-US" dirty="0" err="1" smtClean="0"/>
              <a:t>multiview</a:t>
            </a:r>
            <a:r>
              <a:rPr lang="en-US" dirty="0" smtClean="0"/>
              <a:t> projections.</a:t>
            </a:r>
          </a:p>
          <a:p>
            <a:r>
              <a:rPr lang="en-US" dirty="0"/>
              <a:t>Define dimensions shown in the different primary </a:t>
            </a:r>
            <a:r>
              <a:rPr lang="en-US" dirty="0" smtClean="0"/>
              <a:t>views.</a:t>
            </a:r>
            <a:endParaRPr lang="en-US" dirty="0"/>
          </a:p>
          <a:p>
            <a:endParaRPr lang="en-US" dirty="0" smtClean="0"/>
          </a:p>
        </p:txBody>
      </p:sp>
      <p:sp>
        <p:nvSpPr>
          <p:cNvPr id="2" name="Rectangle 1"/>
          <p:cNvSpPr/>
          <p:nvPr/>
        </p:nvSpPr>
        <p:spPr>
          <a:xfrm>
            <a:off x="228600" y="1295400"/>
            <a:ext cx="6858000" cy="461665"/>
          </a:xfrm>
          <a:prstGeom prst="rect">
            <a:avLst/>
          </a:prstGeom>
        </p:spPr>
        <p:txBody>
          <a:bodyPr wrap="square">
            <a:spAutoFit/>
          </a:bodyPr>
          <a:lstStyle/>
          <a:p>
            <a:pPr marL="0" indent="0">
              <a:buNone/>
            </a:pPr>
            <a:r>
              <a:rPr lang="en-US" sz="2400" b="1" dirty="0"/>
              <a:t>At the end of this lecture you will be able to:</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6299200"/>
            <a:ext cx="406400" cy="406400"/>
          </a:xfrm>
          <a:prstGeom prst="rect">
            <a:avLst/>
          </a:prstGeom>
        </p:spPr>
      </p:pic>
    </p:spTree>
    <p:custDataLst>
      <p:tags r:id="rId1"/>
    </p:custDataLst>
    <p:extLst>
      <p:ext uri="{BB962C8B-B14F-4D97-AF65-F5344CB8AC3E}">
        <p14:creationId xmlns:p14="http://schemas.microsoft.com/office/powerpoint/2010/main" val="4147454627"/>
      </p:ext>
    </p:extLst>
  </p:cSld>
  <p:clrMapOvr>
    <a:masterClrMapping/>
  </p:clrMapOvr>
  <mc:AlternateContent xmlns:mc="http://schemas.openxmlformats.org/markup-compatibility/2006">
    <mc:Choice xmlns:p14="http://schemas.microsoft.com/office/powerpoint/2010/main" Requires="p14">
      <p:transition spd="slow" p14:dur="2000" advTm="20756"/>
    </mc:Choice>
    <mc:Fallback>
      <p:transition spd="slow" advTm="20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3">
                                            <p:txEl>
                                              <p:pRg st="0" end="0"/>
                                            </p:txEl>
                                          </p:spTgt>
                                        </p:tgtEl>
                                      </p:cBhvr>
                                    </p:animEffect>
                                    <p:animScale>
                                      <p:cBhvr>
                                        <p:cTn id="11" dur="250" autoRev="1" fill="hold"/>
                                        <p:tgtEl>
                                          <p:spTgt spid="3">
                                            <p:txEl>
                                              <p:pRg st="0" end="0"/>
                                            </p:txEl>
                                          </p:spTgt>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grpId="0" nodeType="clickEffect">
                                  <p:stCondLst>
                                    <p:cond delay="0"/>
                                  </p:stCondLst>
                                  <p:childTnLst>
                                    <p:animEffect transition="out" filter="fade">
                                      <p:cBhvr>
                                        <p:cTn id="15" dur="500" tmFilter="0, 0; .2, .5; .8, .5; 1, 0"/>
                                        <p:tgtEl>
                                          <p:spTgt spid="3">
                                            <p:txEl>
                                              <p:pRg st="1" end="1"/>
                                            </p:txEl>
                                          </p:spTgt>
                                        </p:tgtEl>
                                      </p:cBhvr>
                                    </p:animEffect>
                                    <p:animScale>
                                      <p:cBhvr>
                                        <p:cTn id="16" dur="250" autoRev="1" fill="hold"/>
                                        <p:tgtEl>
                                          <p:spTgt spid="3">
                                            <p:txEl>
                                              <p:pRg st="1" end="1"/>
                                            </p:txEl>
                                          </p:spTgt>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grpId="0" nodeType="clickEffect">
                                  <p:stCondLst>
                                    <p:cond delay="0"/>
                                  </p:stCondLst>
                                  <p:childTnLst>
                                    <p:animEffect transition="out" filter="fade">
                                      <p:cBhvr>
                                        <p:cTn id="20" dur="500" tmFilter="0, 0; .2, .5; .8, .5; 1, 0"/>
                                        <p:tgtEl>
                                          <p:spTgt spid="3">
                                            <p:txEl>
                                              <p:pRg st="2" end="2"/>
                                            </p:txEl>
                                          </p:spTgt>
                                        </p:tgtEl>
                                      </p:cBhvr>
                                    </p:animEffect>
                                    <p:animScale>
                                      <p:cBhvr>
                                        <p:cTn id="21" dur="250" autoRev="1" fill="hold"/>
                                        <p:tgtEl>
                                          <p:spTgt spid="3">
                                            <p:txEl>
                                              <p:pRg st="2" end="2"/>
                                            </p:txEl>
                                          </p:spTgt>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26" presetClass="emph" presetSubtype="0" fill="hold" grpId="0" nodeType="clickEffect">
                                  <p:stCondLst>
                                    <p:cond delay="0"/>
                                  </p:stCondLst>
                                  <p:childTnLst>
                                    <p:animEffect transition="out" filter="fade">
                                      <p:cBhvr>
                                        <p:cTn id="25" dur="500" tmFilter="0, 0; .2, .5; .8, .5; 1, 0"/>
                                        <p:tgtEl>
                                          <p:spTgt spid="3">
                                            <p:txEl>
                                              <p:pRg st="3" end="3"/>
                                            </p:txEl>
                                          </p:spTgt>
                                        </p:tgtEl>
                                      </p:cBhvr>
                                    </p:animEffect>
                                    <p:animScale>
                                      <p:cBhvr>
                                        <p:cTn id="26" dur="250" autoRev="1" fill="hold"/>
                                        <p:tgtEl>
                                          <p:spTgt spid="3">
                                            <p:txEl>
                                              <p:pRg st="3" end="3"/>
                                            </p:txEl>
                                          </p:spTgt>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3">
                                            <p:txEl>
                                              <p:pRg st="4" end="4"/>
                                            </p:txEl>
                                          </p:spTgt>
                                        </p:tgtEl>
                                      </p:cBhvr>
                                    </p:animEffect>
                                    <p:animScale>
                                      <p:cBhvr>
                                        <p:cTn id="31" dur="250" autoRev="1" fill="hold"/>
                                        <p:tgtEl>
                                          <p:spTgt spid="3">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5"/>
                </p:tgtEl>
              </p:cMediaNode>
            </p:audio>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dirty="0" smtClean="0"/>
              <a:t>Well, what are Orthographic </a:t>
            </a:r>
            <a:r>
              <a:rPr lang="en-US" dirty="0" err="1" smtClean="0"/>
              <a:t>Multiview</a:t>
            </a:r>
            <a:r>
              <a:rPr lang="en-US" dirty="0" smtClean="0"/>
              <a:t> Projections?</a:t>
            </a:r>
            <a:endParaRPr lang="en-US" dirty="0"/>
          </a:p>
        </p:txBody>
      </p:sp>
      <p:sp>
        <p:nvSpPr>
          <p:cNvPr id="3" name="Content Placeholder 2"/>
          <p:cNvSpPr>
            <a:spLocks noGrp="1"/>
          </p:cNvSpPr>
          <p:nvPr>
            <p:ph idx="1"/>
          </p:nvPr>
        </p:nvSpPr>
        <p:spPr>
          <a:xfrm>
            <a:off x="339212" y="1371600"/>
            <a:ext cx="8229600" cy="4525963"/>
          </a:xfrm>
        </p:spPr>
        <p:txBody>
          <a:bodyPr/>
          <a:lstStyle/>
          <a:p>
            <a:pPr marL="0" indent="0">
              <a:buNone/>
            </a:pPr>
            <a:r>
              <a:rPr lang="en-US" altLang="en-US" dirty="0" smtClean="0"/>
              <a:t>Orthographic </a:t>
            </a:r>
            <a:r>
              <a:rPr lang="en-US" altLang="en-US" dirty="0" err="1" smtClean="0"/>
              <a:t>multiview</a:t>
            </a:r>
            <a:r>
              <a:rPr lang="en-US" altLang="en-US" dirty="0" smtClean="0"/>
              <a:t> projections are geometric representations of the faces of an object showing visible and invisible edges. </a:t>
            </a:r>
            <a:endParaRPr lang="en-US" altLang="en-US" dirty="0"/>
          </a:p>
          <a:p>
            <a:endParaRPr lang="en-US" dirty="0"/>
          </a:p>
        </p:txBody>
      </p:sp>
      <p:pic>
        <p:nvPicPr>
          <p:cNvPr id="6" name="Picture 5"/>
          <p:cNvPicPr>
            <a:picLocks noChangeAspect="1"/>
          </p:cNvPicPr>
          <p:nvPr/>
        </p:nvPicPr>
        <p:blipFill>
          <a:blip r:embed="rId5"/>
          <a:stretch>
            <a:fillRect/>
          </a:stretch>
        </p:blipFill>
        <p:spPr>
          <a:xfrm>
            <a:off x="1219200" y="2582845"/>
            <a:ext cx="3538537" cy="3320034"/>
          </a:xfrm>
          <a:prstGeom prst="rect">
            <a:avLst/>
          </a:prstGeom>
        </p:spPr>
      </p:pic>
      <p:sp>
        <p:nvSpPr>
          <p:cNvPr id="15" name="Content Placeholder 2"/>
          <p:cNvSpPr txBox="1">
            <a:spLocks/>
          </p:cNvSpPr>
          <p:nvPr/>
        </p:nvSpPr>
        <p:spPr bwMode="auto">
          <a:xfrm>
            <a:off x="4953000" y="3168083"/>
            <a:ext cx="4004188" cy="21495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lnSpc>
                <a:spcPct val="90000"/>
              </a:lnSpc>
              <a:spcBef>
                <a:spcPts val="600"/>
              </a:spcBef>
              <a:spcAft>
                <a:spcPts val="600"/>
              </a:spcAft>
              <a:buClr>
                <a:srgbClr val="FFC000"/>
              </a:buClr>
              <a:buFont typeface="Arial" charset="0"/>
              <a:buChar char="•"/>
              <a:defRPr sz="2400" kern="1200">
                <a:solidFill>
                  <a:schemeClr val="tx1"/>
                </a:solidFill>
                <a:latin typeface="Arial" pitchFamily="34" charset="0"/>
                <a:ea typeface="+mn-ea"/>
                <a:cs typeface="Arial" pitchFamily="34" charset="0"/>
              </a:defRPr>
            </a:lvl1pPr>
            <a:lvl2pPr marL="742950" indent="-285750" algn="l" rtl="0" fontAlgn="base">
              <a:lnSpc>
                <a:spcPct val="90000"/>
              </a:lnSpc>
              <a:spcBef>
                <a:spcPts val="400"/>
              </a:spcBef>
              <a:spcAft>
                <a:spcPts val="400"/>
              </a:spcAft>
              <a:buClr>
                <a:srgbClr val="FFC000"/>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rtl="0" fontAlgn="base">
              <a:lnSpc>
                <a:spcPct val="90000"/>
              </a:lnSpc>
              <a:spcBef>
                <a:spcPts val="350"/>
              </a:spcBef>
              <a:spcAft>
                <a:spcPts val="350"/>
              </a:spcAft>
              <a:buClr>
                <a:srgbClr val="FFC000"/>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altLang="en-US" sz="2000" i="1" dirty="0" smtClean="0"/>
              <a:t>Three orthographic </a:t>
            </a:r>
            <a:r>
              <a:rPr lang="en-US" altLang="en-US" sz="2000" i="1" dirty="0" err="1" smtClean="0"/>
              <a:t>multiview</a:t>
            </a:r>
            <a:r>
              <a:rPr lang="en-US" altLang="en-US" sz="2000" i="1" dirty="0" smtClean="0"/>
              <a:t> projections of the object shown on the left are projected and arranged in the form of a two-dimensional drawing. These views are labeled front, top and right views.</a:t>
            </a:r>
            <a:endParaRPr lang="en-US" sz="2000" i="1"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158218167"/>
      </p:ext>
    </p:extLst>
  </p:cSld>
  <p:clrMapOvr>
    <a:masterClrMapping/>
  </p:clrMapOvr>
  <mc:AlternateContent xmlns:mc="http://schemas.openxmlformats.org/markup-compatibility/2006">
    <mc:Choice xmlns:p14="http://schemas.microsoft.com/office/powerpoint/2010/main" Requires="p14">
      <p:transition spd="slow" p14:dur="2000" advTm="25076"/>
    </mc:Choice>
    <mc:Fallback>
      <p:transition spd="slow" advTm="25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Projection Systems</a:t>
            </a:r>
            <a:endParaRPr lang="en-US" dirty="0"/>
          </a:p>
        </p:txBody>
      </p:sp>
      <p:sp>
        <p:nvSpPr>
          <p:cNvPr id="3" name="Content Placeholder 2"/>
          <p:cNvSpPr>
            <a:spLocks noGrp="1"/>
          </p:cNvSpPr>
          <p:nvPr>
            <p:ph idx="1"/>
          </p:nvPr>
        </p:nvSpPr>
        <p:spPr/>
        <p:txBody>
          <a:bodyPr/>
          <a:lstStyle/>
          <a:p>
            <a:r>
              <a:rPr lang="en-US" altLang="en-US" dirty="0"/>
              <a:t>There are two main systems used for projecting </a:t>
            </a:r>
            <a:r>
              <a:rPr lang="en-US" altLang="en-US" dirty="0" smtClean="0"/>
              <a:t>the views:</a:t>
            </a:r>
            <a:endParaRPr lang="en-US" altLang="en-US" dirty="0"/>
          </a:p>
          <a:p>
            <a:pPr lvl="1"/>
            <a:r>
              <a:rPr lang="en-US" altLang="en-US" dirty="0" smtClean="0"/>
              <a:t>The third-angle projection system</a:t>
            </a:r>
          </a:p>
          <a:p>
            <a:pPr marL="457200" lvl="1" indent="0">
              <a:buNone/>
            </a:pPr>
            <a:r>
              <a:rPr lang="en-US" altLang="en-US" dirty="0" smtClean="0"/>
              <a:t>		and</a:t>
            </a:r>
            <a:endParaRPr lang="en-US" altLang="en-US" dirty="0"/>
          </a:p>
          <a:p>
            <a:pPr lvl="1"/>
            <a:r>
              <a:rPr lang="en-US" altLang="en-US" dirty="0" smtClean="0"/>
              <a:t>The first-angle projection system</a:t>
            </a:r>
            <a:endParaRPr lang="en-US" altLang="en-US" dirty="0"/>
          </a:p>
          <a:p>
            <a:r>
              <a:rPr lang="en-US" altLang="en-US" dirty="0"/>
              <a:t>You should understand both </a:t>
            </a:r>
            <a:r>
              <a:rPr lang="en-US" altLang="en-US" dirty="0" smtClean="0"/>
              <a:t>methods. However, in this course, we will only use the third angle projection system.</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158366981"/>
      </p:ext>
    </p:extLst>
  </p:cSld>
  <p:clrMapOvr>
    <a:masterClrMapping/>
  </p:clrMapOvr>
  <mc:AlternateContent xmlns:mc="http://schemas.openxmlformats.org/markup-compatibility/2006">
    <mc:Choice xmlns:p14="http://schemas.microsoft.com/office/powerpoint/2010/main" Requires="p14">
      <p:transition spd="slow" p14:dur="2000" advTm="20073"/>
    </mc:Choice>
    <mc:Fallback>
      <p:transition spd="slow" advTm="20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Parallel Projections: Third Angle Orthographic </a:t>
            </a:r>
            <a:r>
              <a:rPr lang="en-US" altLang="en-US" dirty="0" err="1" smtClean="0"/>
              <a:t>Multiview</a:t>
            </a:r>
            <a:r>
              <a:rPr lang="en-US" altLang="en-US" dirty="0" smtClean="0"/>
              <a:t> Projections</a:t>
            </a:r>
            <a:endParaRPr lang="en-US" dirty="0"/>
          </a:p>
        </p:txBody>
      </p:sp>
      <p:pic>
        <p:nvPicPr>
          <p:cNvPr id="4" name="Content Placeholder 3" descr="fg04_02200"/>
          <p:cNvPicPr>
            <a:picLocks noGrp="1" noChangeAspect="1" noChangeArrowheads="1"/>
          </p:cNvPicPr>
          <p:nvPr>
            <p:ph idx="1"/>
          </p:nvPr>
        </p:nvPicPr>
        <p:blipFill rotWithShape="1">
          <a:blip r:embed="rId6">
            <a:extLst>
              <a:ext uri="{28A0092B-C50C-407E-A947-70E740481C1C}">
                <a14:useLocalDpi xmlns:a14="http://schemas.microsoft.com/office/drawing/2010/main" val="0"/>
              </a:ext>
            </a:extLst>
          </a:blip>
          <a:srcRect l="68536" t="74003" r="870" b="66"/>
          <a:stretch/>
        </p:blipFill>
        <p:spPr bwMode="auto">
          <a:xfrm>
            <a:off x="6029471" y="3733800"/>
            <a:ext cx="2209800" cy="8863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7"/>
          <a:stretch>
            <a:fillRect/>
          </a:stretch>
        </p:blipFill>
        <p:spPr>
          <a:xfrm>
            <a:off x="5867400" y="1295400"/>
            <a:ext cx="2533943" cy="2438400"/>
          </a:xfrm>
          <a:prstGeom prst="rect">
            <a:avLst/>
          </a:prstGeom>
        </p:spPr>
      </p:pic>
      <p:pic>
        <p:nvPicPr>
          <p:cNvPr id="3" name="Picture 2"/>
          <p:cNvPicPr>
            <a:picLocks noChangeAspect="1"/>
          </p:cNvPicPr>
          <p:nvPr/>
        </p:nvPicPr>
        <p:blipFill>
          <a:blip r:embed="rId8"/>
          <a:stretch>
            <a:fillRect/>
          </a:stretch>
        </p:blipFill>
        <p:spPr>
          <a:xfrm>
            <a:off x="1219200" y="1295400"/>
            <a:ext cx="3276091" cy="3306147"/>
          </a:xfrm>
          <a:prstGeom prst="rect">
            <a:avLst/>
          </a:prstGeom>
        </p:spPr>
      </p:pic>
      <p:sp>
        <p:nvSpPr>
          <p:cNvPr id="5" name="Rectangle 4"/>
          <p:cNvSpPr/>
          <p:nvPr/>
        </p:nvSpPr>
        <p:spPr>
          <a:xfrm>
            <a:off x="169605" y="4799737"/>
            <a:ext cx="8839200" cy="1754326"/>
          </a:xfrm>
          <a:prstGeom prst="rect">
            <a:avLst/>
          </a:prstGeom>
        </p:spPr>
        <p:txBody>
          <a:bodyPr wrap="square">
            <a:spAutoFit/>
          </a:bodyPr>
          <a:lstStyle/>
          <a:p>
            <a:r>
              <a:rPr lang="en-US" i="1" dirty="0"/>
              <a:t>In the third angle projection system, the object sits in a box placed in the third quadrant of the coordinate system shown above. The front view projects on the frontal plane, the top view projects on the horizontal plane, and the right side view projects on the profile plane. The views are arranged as shown to the right, and the third angle projection symbol is added to alert the reader that this form of projection is being used.</a:t>
            </a:r>
          </a:p>
        </p:txBody>
      </p:sp>
      <p:sp>
        <p:nvSpPr>
          <p:cNvPr id="6" name="Oval 5"/>
          <p:cNvSpPr/>
          <p:nvPr/>
        </p:nvSpPr>
        <p:spPr>
          <a:xfrm rot="20122267">
            <a:off x="2617914" y="2671295"/>
            <a:ext cx="510872" cy="5801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85200" y="6299200"/>
            <a:ext cx="406400" cy="406400"/>
          </a:xfrm>
          <a:prstGeom prst="rect">
            <a:avLst/>
          </a:prstGeom>
        </p:spPr>
      </p:pic>
    </p:spTree>
    <p:custDataLst>
      <p:tags r:id="rId1"/>
    </p:custDataLst>
    <p:extLst>
      <p:ext uri="{BB962C8B-B14F-4D97-AF65-F5344CB8AC3E}">
        <p14:creationId xmlns:p14="http://schemas.microsoft.com/office/powerpoint/2010/main" val="2233304071"/>
      </p:ext>
    </p:extLst>
  </p:cSld>
  <p:clrMapOvr>
    <a:masterClrMapping/>
  </p:clrMapOvr>
  <mc:AlternateContent xmlns:mc="http://schemas.openxmlformats.org/markup-compatibility/2006" xmlns:p14="http://schemas.microsoft.com/office/powerpoint/2010/main">
    <mc:Choice Requires="p14">
      <p:transition spd="slow" p14:dur="2000" advTm="41993"/>
    </mc:Choice>
    <mc:Fallback xmlns="">
      <p:transition spd="slow" advTm="41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8"/>
                </p:tgtEl>
              </p:cMediaNode>
            </p:audio>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g04_02400"/>
          <p:cNvPicPr>
            <a:picLocks noGrp="1" noChangeAspect="1" noChangeArrowheads="1"/>
          </p:cNvPicPr>
          <p:nvPr>
            <p:ph idx="1"/>
          </p:nvPr>
        </p:nvPicPr>
        <p:blipFill rotWithShape="1">
          <a:blip r:embed="rId6">
            <a:extLst>
              <a:ext uri="{28A0092B-C50C-407E-A947-70E740481C1C}">
                <a14:useLocalDpi xmlns:a14="http://schemas.microsoft.com/office/drawing/2010/main" val="0"/>
              </a:ext>
            </a:extLst>
          </a:blip>
          <a:srcRect l="70872" t="71097"/>
          <a:stretch/>
        </p:blipFill>
        <p:spPr bwMode="auto">
          <a:xfrm>
            <a:off x="5820459" y="3581400"/>
            <a:ext cx="2016125" cy="9045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stretch>
            <a:fillRect/>
          </a:stretch>
        </p:blipFill>
        <p:spPr>
          <a:xfrm rot="5400000">
            <a:off x="5595798" y="1262202"/>
            <a:ext cx="2465449" cy="2379445"/>
          </a:xfrm>
          <a:prstGeom prst="rect">
            <a:avLst/>
          </a:prstGeom>
        </p:spPr>
      </p:pic>
      <p:pic>
        <p:nvPicPr>
          <p:cNvPr id="3" name="Picture 2"/>
          <p:cNvPicPr>
            <a:picLocks noChangeAspect="1"/>
          </p:cNvPicPr>
          <p:nvPr/>
        </p:nvPicPr>
        <p:blipFill>
          <a:blip r:embed="rId8"/>
          <a:stretch>
            <a:fillRect/>
          </a:stretch>
        </p:blipFill>
        <p:spPr>
          <a:xfrm>
            <a:off x="1371600" y="1371600"/>
            <a:ext cx="2811753" cy="2995049"/>
          </a:xfrm>
          <a:prstGeom prst="rect">
            <a:avLst/>
          </a:prstGeom>
        </p:spPr>
      </p:pic>
      <p:sp>
        <p:nvSpPr>
          <p:cNvPr id="6" name="Rectangle 5"/>
          <p:cNvSpPr/>
          <p:nvPr/>
        </p:nvSpPr>
        <p:spPr>
          <a:xfrm>
            <a:off x="76200" y="4646474"/>
            <a:ext cx="8915400" cy="1754326"/>
          </a:xfrm>
          <a:prstGeom prst="rect">
            <a:avLst/>
          </a:prstGeom>
        </p:spPr>
        <p:txBody>
          <a:bodyPr wrap="square">
            <a:spAutoFit/>
          </a:bodyPr>
          <a:lstStyle/>
          <a:p>
            <a:r>
              <a:rPr lang="en-US" i="1" dirty="0"/>
              <a:t>In the first angle projection system, front, top and right side views are still projected on the frontal, horizontal and profile planes, respectively. However, the object is placed in the first quadrant of the coordinate system shown above. This makes the top view appear at the bottom of the front view, and the right side view appear at the left of the front view. The first angle projection symbol is added to the drawing to alert the reader that this projection system is being used.  </a:t>
            </a:r>
          </a:p>
        </p:txBody>
      </p:sp>
      <p:sp>
        <p:nvSpPr>
          <p:cNvPr id="8" name="Title 1"/>
          <p:cNvSpPr>
            <a:spLocks noGrp="1"/>
          </p:cNvSpPr>
          <p:nvPr>
            <p:ph type="title"/>
          </p:nvPr>
        </p:nvSpPr>
        <p:spPr>
          <a:xfrm>
            <a:off x="339212" y="274638"/>
            <a:ext cx="8499987" cy="846239"/>
          </a:xfrm>
        </p:spPr>
        <p:txBody>
          <a:bodyPr/>
          <a:lstStyle/>
          <a:p>
            <a:r>
              <a:rPr lang="en-US" altLang="en-US" dirty="0" smtClean="0"/>
              <a:t>Parallel Projections: First Angle Orthographic </a:t>
            </a:r>
            <a:r>
              <a:rPr lang="en-US" altLang="en-US" dirty="0" err="1" smtClean="0"/>
              <a:t>Multiview</a:t>
            </a:r>
            <a:r>
              <a:rPr lang="en-US" altLang="en-US" dirty="0" smtClean="0"/>
              <a:t> Projections</a:t>
            </a:r>
            <a:endParaRPr lang="en-US" dirty="0"/>
          </a:p>
        </p:txBody>
      </p:sp>
      <p:sp>
        <p:nvSpPr>
          <p:cNvPr id="7" name="Oval 6"/>
          <p:cNvSpPr/>
          <p:nvPr/>
        </p:nvSpPr>
        <p:spPr>
          <a:xfrm rot="20122267">
            <a:off x="3713967" y="3290167"/>
            <a:ext cx="510872" cy="5801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85200" y="6299200"/>
            <a:ext cx="406400" cy="406400"/>
          </a:xfrm>
          <a:prstGeom prst="rect">
            <a:avLst/>
          </a:prstGeom>
        </p:spPr>
      </p:pic>
    </p:spTree>
    <p:custDataLst>
      <p:tags r:id="rId1"/>
    </p:custDataLst>
    <p:extLst>
      <p:ext uri="{BB962C8B-B14F-4D97-AF65-F5344CB8AC3E}">
        <p14:creationId xmlns:p14="http://schemas.microsoft.com/office/powerpoint/2010/main" val="3173138492"/>
      </p:ext>
    </p:extLst>
  </p:cSld>
  <p:clrMapOvr>
    <a:masterClrMapping/>
  </p:clrMapOvr>
  <mc:AlternateContent xmlns:mc="http://schemas.openxmlformats.org/markup-compatibility/2006" xmlns:p14="http://schemas.microsoft.com/office/powerpoint/2010/main">
    <mc:Choice Requires="p14">
      <p:transition spd="slow" p14:dur="2000" advTm="42725"/>
    </mc:Choice>
    <mc:Fallback xmlns="">
      <p:transition spd="slow" advTm="42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Orthographic </a:t>
            </a:r>
            <a:r>
              <a:rPr lang="en-US" altLang="en-US" dirty="0" err="1" smtClean="0"/>
              <a:t>Multivews</a:t>
            </a:r>
            <a:r>
              <a:rPr lang="en-US" altLang="en-US" dirty="0" smtClean="0"/>
              <a:t> Projections: Summary</a:t>
            </a:r>
            <a:endParaRPr lang="en-US" dirty="0"/>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2932" y="1295400"/>
            <a:ext cx="2499868" cy="3200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1524000"/>
            <a:ext cx="3065205" cy="2675088"/>
          </a:xfrm>
          <a:prstGeom prst="rect">
            <a:avLst/>
          </a:prstGeom>
        </p:spPr>
      </p:pic>
      <p:sp>
        <p:nvSpPr>
          <p:cNvPr id="7" name="Rectangle 6"/>
          <p:cNvSpPr/>
          <p:nvPr/>
        </p:nvSpPr>
        <p:spPr>
          <a:xfrm>
            <a:off x="76200" y="4538328"/>
            <a:ext cx="8991600" cy="2031325"/>
          </a:xfrm>
          <a:prstGeom prst="rect">
            <a:avLst/>
          </a:prstGeom>
        </p:spPr>
        <p:txBody>
          <a:bodyPr wrap="square">
            <a:spAutoFit/>
          </a:bodyPr>
          <a:lstStyle/>
          <a:p>
            <a:r>
              <a:rPr lang="en-US" i="1" dirty="0"/>
              <a:t>This slide, subsequent slides in this presentation, and the other presentations in this course are for third angle projections. There are 6 standard or primary views; one for each face in the projection box illustrated above. </a:t>
            </a:r>
            <a:r>
              <a:rPr lang="en-US" i="1" dirty="0" smtClean="0"/>
              <a:t>For each view, the line of sight is perpendicular to one of the primary planes of projection. It is also possible to have other lines of sight. The views corresponding to lines of sight that are not parallel to any primary plane of projection are called auxiliary views. If views show internal features visible (after hatching), the views are called section views. </a:t>
            </a:r>
            <a:endParaRPr lang="en-US" i="1" dirty="0"/>
          </a:p>
        </p:txBody>
      </p:sp>
      <p:sp>
        <p:nvSpPr>
          <p:cNvPr id="8" name="Right Arrow 7"/>
          <p:cNvSpPr/>
          <p:nvPr/>
        </p:nvSpPr>
        <p:spPr>
          <a:xfrm>
            <a:off x="3505200" y="2590800"/>
            <a:ext cx="1143000" cy="6858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492433258"/>
      </p:ext>
    </p:extLst>
  </p:cSld>
  <p:clrMapOvr>
    <a:masterClrMapping/>
  </p:clrMapOvr>
  <mc:AlternateContent xmlns:mc="http://schemas.openxmlformats.org/markup-compatibility/2006" xmlns:p14="http://schemas.microsoft.com/office/powerpoint/2010/main">
    <mc:Choice Requires="p14">
      <p:transition spd="slow" p14:dur="2000" advTm="51280"/>
    </mc:Choice>
    <mc:Fallback xmlns="">
      <p:transition spd="slow" advTm="51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Necessary Views</a:t>
            </a:r>
            <a:endParaRPr lang="en-US" dirty="0"/>
          </a:p>
        </p:txBody>
      </p:sp>
      <p:sp>
        <p:nvSpPr>
          <p:cNvPr id="3" name="Content Placeholder 2"/>
          <p:cNvSpPr>
            <a:spLocks noGrp="1"/>
          </p:cNvSpPr>
          <p:nvPr>
            <p:ph idx="1"/>
          </p:nvPr>
        </p:nvSpPr>
        <p:spPr>
          <a:xfrm>
            <a:off x="304800" y="1143000"/>
            <a:ext cx="8229600" cy="4525963"/>
          </a:xfrm>
        </p:spPr>
        <p:txBody>
          <a:bodyPr/>
          <a:lstStyle/>
          <a:p>
            <a:r>
              <a:rPr lang="en-US" altLang="en-US" dirty="0"/>
              <a:t>A </a:t>
            </a:r>
            <a:r>
              <a:rPr lang="en-US" altLang="en-US" dirty="0" smtClean="0"/>
              <a:t>set of orthographic </a:t>
            </a:r>
            <a:r>
              <a:rPr lang="en-US" altLang="en-US" dirty="0" err="1" smtClean="0"/>
              <a:t>multiview</a:t>
            </a:r>
            <a:r>
              <a:rPr lang="en-US" altLang="en-US" dirty="0" smtClean="0"/>
              <a:t> projections should only include the views necessary to:</a:t>
            </a:r>
            <a:endParaRPr lang="en-US" altLang="en-US" dirty="0"/>
          </a:p>
          <a:p>
            <a:pPr lvl="1"/>
            <a:r>
              <a:rPr lang="en-US" altLang="en-US" dirty="0" smtClean="0"/>
              <a:t>Show all the profiles of an object defining its basic geometry.</a:t>
            </a:r>
          </a:p>
          <a:p>
            <a:pPr lvl="1"/>
            <a:r>
              <a:rPr lang="en-US" altLang="en-US" dirty="0" smtClean="0"/>
              <a:t>Show all object features visible on at least one view.</a:t>
            </a:r>
            <a:endParaRPr lang="en-US" altLang="en-US" dirty="0"/>
          </a:p>
          <a:p>
            <a:endParaRPr lang="en-US" dirty="0"/>
          </a:p>
        </p:txBody>
      </p:sp>
      <p:grpSp>
        <p:nvGrpSpPr>
          <p:cNvPr id="10" name="Group 9"/>
          <p:cNvGrpSpPr/>
          <p:nvPr/>
        </p:nvGrpSpPr>
        <p:grpSpPr>
          <a:xfrm>
            <a:off x="4114800" y="2590800"/>
            <a:ext cx="3086312" cy="2566887"/>
            <a:chOff x="3177157" y="3703571"/>
            <a:chExt cx="3910013" cy="3002029"/>
          </a:xfrm>
        </p:grpSpPr>
        <p:pic>
          <p:nvPicPr>
            <p:cNvPr id="11" name="Picture 10"/>
            <p:cNvPicPr>
              <a:picLocks noChangeAspect="1"/>
            </p:cNvPicPr>
            <p:nvPr/>
          </p:nvPicPr>
          <p:blipFill>
            <a:blip r:embed="rId5"/>
            <a:stretch>
              <a:fillRect/>
            </a:stretch>
          </p:blipFill>
          <p:spPr>
            <a:xfrm rot="5400000">
              <a:off x="3665249" y="3215480"/>
              <a:ext cx="2933829" cy="3910012"/>
            </a:xfrm>
            <a:prstGeom prst="rect">
              <a:avLst/>
            </a:prstGeom>
          </p:spPr>
        </p:pic>
        <p:sp>
          <p:nvSpPr>
            <p:cNvPr id="12" name="Rectangle 11"/>
            <p:cNvSpPr/>
            <p:nvPr/>
          </p:nvSpPr>
          <p:spPr>
            <a:xfrm>
              <a:off x="3177157" y="4648200"/>
              <a:ext cx="692818"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25400" dir="5400000" algn="ctr" rotWithShape="0">
                      <a:srgbClr val="6E747A">
                        <a:alpha val="43000"/>
                      </a:srgbClr>
                    </a:outerShdw>
                  </a:effectLst>
                  <a:latin typeface="Segoe Print" panose="02000600000000000000" pitchFamily="2" charset="0"/>
                </a:rPr>
                <a:t>X</a:t>
              </a:r>
            </a:p>
          </p:txBody>
        </p:sp>
        <p:sp>
          <p:nvSpPr>
            <p:cNvPr id="13" name="Rectangle 12"/>
            <p:cNvSpPr/>
            <p:nvPr/>
          </p:nvSpPr>
          <p:spPr>
            <a:xfrm>
              <a:off x="4183982" y="4659440"/>
              <a:ext cx="692818"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25400" dir="5400000" algn="ctr" rotWithShape="0">
                      <a:srgbClr val="6E747A">
                        <a:alpha val="43000"/>
                      </a:srgbClr>
                    </a:outerShdw>
                  </a:effectLst>
                  <a:latin typeface="Segoe Print" panose="02000600000000000000" pitchFamily="2" charset="0"/>
                </a:rPr>
                <a:t>X</a:t>
              </a:r>
            </a:p>
          </p:txBody>
        </p:sp>
        <p:sp>
          <p:nvSpPr>
            <p:cNvPr id="14" name="Rectangle 13"/>
            <p:cNvSpPr/>
            <p:nvPr/>
          </p:nvSpPr>
          <p:spPr>
            <a:xfrm>
              <a:off x="5190807" y="5782270"/>
              <a:ext cx="692818"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25400" dir="5400000" algn="ctr" rotWithShape="0">
                      <a:srgbClr val="6E747A">
                        <a:alpha val="43000"/>
                      </a:srgbClr>
                    </a:outerShdw>
                  </a:effectLst>
                  <a:latin typeface="Segoe Print" panose="02000600000000000000" pitchFamily="2" charset="0"/>
                </a:rPr>
                <a:t>X</a:t>
              </a:r>
            </a:p>
          </p:txBody>
        </p:sp>
      </p:grpSp>
      <p:pic>
        <p:nvPicPr>
          <p:cNvPr id="16" name="Picture 15"/>
          <p:cNvPicPr>
            <a:picLocks noChangeAspect="1"/>
          </p:cNvPicPr>
          <p:nvPr/>
        </p:nvPicPr>
        <p:blipFill>
          <a:blip r:embed="rId6"/>
          <a:stretch>
            <a:fillRect/>
          </a:stretch>
        </p:blipFill>
        <p:spPr>
          <a:xfrm>
            <a:off x="1741441" y="2667000"/>
            <a:ext cx="1687559" cy="2256697"/>
          </a:xfrm>
          <a:prstGeom prst="rect">
            <a:avLst/>
          </a:prstGeom>
        </p:spPr>
      </p:pic>
      <p:sp>
        <p:nvSpPr>
          <p:cNvPr id="17" name="Rectangle 16"/>
          <p:cNvSpPr/>
          <p:nvPr/>
        </p:nvSpPr>
        <p:spPr>
          <a:xfrm>
            <a:off x="76200" y="5029200"/>
            <a:ext cx="9026012" cy="1477328"/>
          </a:xfrm>
          <a:prstGeom prst="rect">
            <a:avLst/>
          </a:prstGeom>
        </p:spPr>
        <p:txBody>
          <a:bodyPr wrap="square">
            <a:spAutoFit/>
          </a:bodyPr>
          <a:lstStyle/>
          <a:p>
            <a:r>
              <a:rPr lang="en-US" i="1" dirty="0"/>
              <a:t>For instance, for the object shown here, three profiles define it: The dome visible from the front, the L-shape visible from the right side, and the C-shape visible from the top. The hole is also visible from the front side. Hence, three views, front, top and right side </a:t>
            </a:r>
            <a:r>
              <a:rPr lang="en-US" i="1" dirty="0" smtClean="0"/>
              <a:t>are </a:t>
            </a:r>
            <a:r>
              <a:rPr lang="en-US" i="1" dirty="0"/>
              <a:t>necessary and sufficient. The rear, bottom and left side views </a:t>
            </a:r>
            <a:r>
              <a:rPr lang="en-US" i="1" dirty="0" smtClean="0"/>
              <a:t>are </a:t>
            </a:r>
            <a:r>
              <a:rPr lang="en-US" i="1" dirty="0"/>
              <a:t>not </a:t>
            </a:r>
            <a:r>
              <a:rPr lang="en-US" i="1" dirty="0" smtClean="0"/>
              <a:t>necessary</a:t>
            </a:r>
            <a:r>
              <a:rPr lang="en-US" i="1" dirty="0"/>
              <a:t>, and are not to be drawn.</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781955028"/>
      </p:ext>
    </p:extLst>
  </p:cSld>
  <p:clrMapOvr>
    <a:masterClrMapping/>
  </p:clrMapOvr>
  <mc:AlternateContent xmlns:mc="http://schemas.openxmlformats.org/markup-compatibility/2006">
    <mc:Choice xmlns:p14="http://schemas.microsoft.com/office/powerpoint/2010/main" Requires="p14">
      <p:transition spd="slow" p14:dur="2000" advTm="50811"/>
    </mc:Choice>
    <mc:Fallback>
      <p:transition spd="slow" advTm="50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Necessary Views</a:t>
            </a:r>
            <a:endParaRPr lang="en-US" dirty="0"/>
          </a:p>
        </p:txBody>
      </p:sp>
      <p:pic>
        <p:nvPicPr>
          <p:cNvPr id="5" name="Picture 4"/>
          <p:cNvPicPr>
            <a:picLocks noChangeAspect="1"/>
          </p:cNvPicPr>
          <p:nvPr/>
        </p:nvPicPr>
        <p:blipFill>
          <a:blip r:embed="rId5"/>
          <a:stretch>
            <a:fillRect/>
          </a:stretch>
        </p:blipFill>
        <p:spPr>
          <a:xfrm>
            <a:off x="1782214" y="1507230"/>
            <a:ext cx="5532986" cy="3369570"/>
          </a:xfrm>
          <a:prstGeom prst="rect">
            <a:avLst/>
          </a:prstGeom>
        </p:spPr>
      </p:pic>
      <p:sp>
        <p:nvSpPr>
          <p:cNvPr id="3" name="Rectangle 2"/>
          <p:cNvSpPr/>
          <p:nvPr/>
        </p:nvSpPr>
        <p:spPr>
          <a:xfrm>
            <a:off x="228600" y="5020270"/>
            <a:ext cx="8763000" cy="923330"/>
          </a:xfrm>
          <a:prstGeom prst="rect">
            <a:avLst/>
          </a:prstGeom>
        </p:spPr>
        <p:txBody>
          <a:bodyPr wrap="square">
            <a:spAutoFit/>
          </a:bodyPr>
          <a:lstStyle/>
          <a:p>
            <a:r>
              <a:rPr lang="en-US" i="1" dirty="0"/>
              <a:t>The shaft shown above has circular symmetry (as specified by the symmetry/center line in the view.) Hence, only one view is necessary and sufficient. Shafts of circular cross section usually need only one view</a:t>
            </a:r>
            <a:r>
              <a:rPr lang="en-US" i="1" dirty="0" smtClean="0"/>
              <a:t>.</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64769040"/>
      </p:ext>
    </p:extLst>
  </p:cSld>
  <p:clrMapOvr>
    <a:masterClrMapping/>
  </p:clrMapOvr>
  <mc:AlternateContent xmlns:mc="http://schemas.openxmlformats.org/markup-compatibility/2006">
    <mc:Choice xmlns:p14="http://schemas.microsoft.com/office/powerpoint/2010/main" Requires="p14">
      <p:transition spd="slow" p14:dur="2000" advTm="19657"/>
    </mc:Choice>
    <mc:Fallback>
      <p:transition spd="slow" advTm="19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9|3.1|3.3|2.2|3.1"/>
</p:tagLst>
</file>

<file path=ppt/tags/tag2.xml><?xml version="1.0" encoding="utf-8"?>
<p:tagLst xmlns:a="http://schemas.openxmlformats.org/drawingml/2006/main" xmlns:r="http://schemas.openxmlformats.org/officeDocument/2006/relationships" xmlns:p="http://schemas.openxmlformats.org/presentationml/2006/main">
  <p:tag name="TIMING" val="|10.1"/>
</p:tagLst>
</file>

<file path=ppt/tags/tag3.xml><?xml version="1.0" encoding="utf-8"?>
<p:tagLst xmlns:a="http://schemas.openxmlformats.org/drawingml/2006/main" xmlns:r="http://schemas.openxmlformats.org/officeDocument/2006/relationships" xmlns:p="http://schemas.openxmlformats.org/presentationml/2006/main">
  <p:tag name="TIMING" val="|18.3"/>
</p:tagLst>
</file>

<file path=ppt/theme/theme1.xml><?xml version="1.0" encoding="utf-8"?>
<a:theme xmlns:a="http://schemas.openxmlformats.org/drawingml/2006/main" name="1_Office Theme">
  <a:themeElements>
    <a:clrScheme name="Custom 8">
      <a:dk1>
        <a:sysClr val="windowText" lastClr="000000"/>
      </a:dk1>
      <a:lt1>
        <a:sysClr val="window" lastClr="FFFFFF"/>
      </a:lt1>
      <a:dk2>
        <a:srgbClr val="0070C0"/>
      </a:dk2>
      <a:lt2>
        <a:srgbClr val="EEECE1"/>
      </a:lt2>
      <a:accent1>
        <a:srgbClr val="FEB71A"/>
      </a:accent1>
      <a:accent2>
        <a:srgbClr val="6E81D6"/>
      </a:accent2>
      <a:accent3>
        <a:srgbClr val="705E5F"/>
      </a:accent3>
      <a:accent4>
        <a:srgbClr val="CC823D"/>
      </a:accent4>
      <a:accent5>
        <a:srgbClr val="72A7C0"/>
      </a:accent5>
      <a:accent6>
        <a:srgbClr val="BECC8D"/>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8">
      <a:dk1>
        <a:sysClr val="windowText" lastClr="000000"/>
      </a:dk1>
      <a:lt1>
        <a:sysClr val="window" lastClr="FFFFFF"/>
      </a:lt1>
      <a:dk2>
        <a:srgbClr val="0070C0"/>
      </a:dk2>
      <a:lt2>
        <a:srgbClr val="EEECE1"/>
      </a:lt2>
      <a:accent1>
        <a:srgbClr val="FEB71A"/>
      </a:accent1>
      <a:accent2>
        <a:srgbClr val="6E81D6"/>
      </a:accent2>
      <a:accent3>
        <a:srgbClr val="705E5F"/>
      </a:accent3>
      <a:accent4>
        <a:srgbClr val="CC823D"/>
      </a:accent4>
      <a:accent5>
        <a:srgbClr val="72A7C0"/>
      </a:accent5>
      <a:accent6>
        <a:srgbClr val="BECC8D"/>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5364</TotalTime>
  <Words>794</Words>
  <Application>Microsoft Office PowerPoint</Application>
  <PresentationFormat>On-screen Show (4:3)</PresentationFormat>
  <Paragraphs>58</Paragraphs>
  <Slides>12</Slides>
  <Notes>12</Notes>
  <HiddenSlides>0</HiddenSlides>
  <MMClips>12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Times New Roman</vt:lpstr>
      <vt:lpstr>Arial</vt:lpstr>
      <vt:lpstr>Symbol</vt:lpstr>
      <vt:lpstr>Georgia</vt:lpstr>
      <vt:lpstr>Segoe Print</vt:lpstr>
      <vt:lpstr>Calibri</vt:lpstr>
      <vt:lpstr>1_Office Theme</vt:lpstr>
      <vt:lpstr>Office Theme</vt:lpstr>
      <vt:lpstr>Standard (or Primary) Views</vt:lpstr>
      <vt:lpstr>PowerPoint Presentation</vt:lpstr>
      <vt:lpstr>Well, what are Orthographic Multiview Projections?</vt:lpstr>
      <vt:lpstr>Projection Systems</vt:lpstr>
      <vt:lpstr>Parallel Projections: Third Angle Orthographic Multiview Projections</vt:lpstr>
      <vt:lpstr>Parallel Projections: First Angle Orthographic Multiview Projections</vt:lpstr>
      <vt:lpstr>Orthographic Multivews Projections: Summary</vt:lpstr>
      <vt:lpstr>Necessary Views</vt:lpstr>
      <vt:lpstr>Necessary Views</vt:lpstr>
      <vt:lpstr>Orientation of the Front View</vt:lpstr>
      <vt:lpstr>Principal Dimensions</vt:lpstr>
      <vt:lpstr>Principal Dimensions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Mukund Dhuttargaon</dc:creator>
  <cp:lastModifiedBy>Moscoso, Wilfredo</cp:lastModifiedBy>
  <cp:revision>203</cp:revision>
  <cp:lastPrinted>2016-09-02T18:04:41Z</cp:lastPrinted>
  <dcterms:created xsi:type="dcterms:W3CDTF">2009-12-04T23:34:43Z</dcterms:created>
  <dcterms:modified xsi:type="dcterms:W3CDTF">2017-01-12T15:47:03Z</dcterms:modified>
</cp:coreProperties>
</file>